
<file path=[Content_Types].xml><?xml version="1.0" encoding="utf-8"?>
<Types xmlns="http://schemas.openxmlformats.org/package/2006/content-types">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17"/>
  </p:notesMasterIdLst>
  <p:sldIdLst>
    <p:sldId id="278" r:id="rId2"/>
    <p:sldId id="281" r:id="rId3"/>
    <p:sldId id="273" r:id="rId4"/>
    <p:sldId id="261" r:id="rId5"/>
    <p:sldId id="274" r:id="rId6"/>
    <p:sldId id="287" r:id="rId7"/>
    <p:sldId id="288" r:id="rId8"/>
    <p:sldId id="275" r:id="rId9"/>
    <p:sldId id="285" r:id="rId10"/>
    <p:sldId id="286" r:id="rId11"/>
    <p:sldId id="283" r:id="rId12"/>
    <p:sldId id="289" r:id="rId13"/>
    <p:sldId id="276" r:id="rId14"/>
    <p:sldId id="284" r:id="rId15"/>
    <p:sldId id="282" r:id="rId16"/>
  </p:sldIdLst>
  <p:sldSz cx="12192000" cy="6858000"/>
  <p:notesSz cx="6875463" cy="10002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6266"/>
    <a:srgbClr val="3F3F3F"/>
    <a:srgbClr val="FDC526"/>
    <a:srgbClr val="C0BD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55"/>
    <p:restoredTop sz="94681"/>
  </p:normalViewPr>
  <p:slideViewPr>
    <p:cSldViewPr snapToGrid="0" snapToObjects="1">
      <p:cViewPr varScale="1">
        <p:scale>
          <a:sx n="80" d="100"/>
          <a:sy n="80" d="100"/>
        </p:scale>
        <p:origin x="128" y="40"/>
      </p:cViewPr>
      <p:guideLst/>
    </p:cSldViewPr>
  </p:slideViewPr>
  <p:outlineViewPr>
    <p:cViewPr>
      <p:scale>
        <a:sx n="33" d="100"/>
        <a:sy n="33" d="100"/>
      </p:scale>
      <p:origin x="0" y="0"/>
    </p:cViewPr>
  </p:outlineViewPr>
  <p:notesTextViewPr>
    <p:cViewPr>
      <p:scale>
        <a:sx n="33" d="100"/>
        <a:sy n="33"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9368" cy="501879"/>
          </a:xfrm>
          <a:prstGeom prst="rect">
            <a:avLst/>
          </a:prstGeom>
        </p:spPr>
        <p:txBody>
          <a:bodyPr vert="horz" lIns="92153" tIns="46077" rIns="92153" bIns="46077" rtlCol="0"/>
          <a:lstStyle>
            <a:lvl1pPr algn="l">
              <a:defRPr sz="1200"/>
            </a:lvl1pPr>
          </a:lstStyle>
          <a:p>
            <a:endParaRPr lang="en-US"/>
          </a:p>
        </p:txBody>
      </p:sp>
      <p:sp>
        <p:nvSpPr>
          <p:cNvPr id="3" name="Date Placeholder 2"/>
          <p:cNvSpPr>
            <a:spLocks noGrp="1"/>
          </p:cNvSpPr>
          <p:nvPr>
            <p:ph type="dt" idx="1"/>
          </p:nvPr>
        </p:nvSpPr>
        <p:spPr>
          <a:xfrm>
            <a:off x="3894505" y="1"/>
            <a:ext cx="2979368" cy="501879"/>
          </a:xfrm>
          <a:prstGeom prst="rect">
            <a:avLst/>
          </a:prstGeom>
        </p:spPr>
        <p:txBody>
          <a:bodyPr vert="horz" lIns="92153" tIns="46077" rIns="92153" bIns="46077" rtlCol="0"/>
          <a:lstStyle>
            <a:lvl1pPr algn="r">
              <a:defRPr sz="1200"/>
            </a:lvl1pPr>
          </a:lstStyle>
          <a:p>
            <a:fld id="{BD4BB747-F9B6-964A-B274-7AF0788676FD}" type="datetimeFigureOut">
              <a:rPr lang="en-US" smtClean="0"/>
              <a:t>3/23/2021</a:t>
            </a:fld>
            <a:endParaRPr lang="en-US"/>
          </a:p>
        </p:txBody>
      </p:sp>
      <p:sp>
        <p:nvSpPr>
          <p:cNvPr id="4" name="Slide Image Placeholder 3"/>
          <p:cNvSpPr>
            <a:spLocks noGrp="1" noRot="1" noChangeAspect="1"/>
          </p:cNvSpPr>
          <p:nvPr>
            <p:ph type="sldImg" idx="2"/>
          </p:nvPr>
        </p:nvSpPr>
        <p:spPr>
          <a:xfrm>
            <a:off x="436563" y="1250950"/>
            <a:ext cx="6002337" cy="3376613"/>
          </a:xfrm>
          <a:prstGeom prst="rect">
            <a:avLst/>
          </a:prstGeom>
          <a:noFill/>
          <a:ln w="12700">
            <a:solidFill>
              <a:prstClr val="black"/>
            </a:solidFill>
          </a:ln>
        </p:spPr>
        <p:txBody>
          <a:bodyPr vert="horz" lIns="92153" tIns="46077" rIns="92153" bIns="46077" rtlCol="0" anchor="ctr"/>
          <a:lstStyle/>
          <a:p>
            <a:endParaRPr lang="en-US"/>
          </a:p>
        </p:txBody>
      </p:sp>
      <p:sp>
        <p:nvSpPr>
          <p:cNvPr id="5" name="Notes Placeholder 4"/>
          <p:cNvSpPr>
            <a:spLocks noGrp="1"/>
          </p:cNvSpPr>
          <p:nvPr>
            <p:ph type="body" sz="quarter" idx="3"/>
          </p:nvPr>
        </p:nvSpPr>
        <p:spPr>
          <a:xfrm>
            <a:off x="687547" y="4813866"/>
            <a:ext cx="5500370" cy="3938617"/>
          </a:xfrm>
          <a:prstGeom prst="rect">
            <a:avLst/>
          </a:prstGeom>
        </p:spPr>
        <p:txBody>
          <a:bodyPr vert="horz" lIns="92153" tIns="46077" rIns="92153" bIns="46077"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500961"/>
            <a:ext cx="2979368" cy="501878"/>
          </a:xfrm>
          <a:prstGeom prst="rect">
            <a:avLst/>
          </a:prstGeom>
        </p:spPr>
        <p:txBody>
          <a:bodyPr vert="horz" lIns="92153" tIns="46077" rIns="92153" bIns="46077" rtlCol="0" anchor="b"/>
          <a:lstStyle>
            <a:lvl1pPr algn="l">
              <a:defRPr sz="1200"/>
            </a:lvl1pPr>
          </a:lstStyle>
          <a:p>
            <a:endParaRPr lang="en-US"/>
          </a:p>
        </p:txBody>
      </p:sp>
      <p:sp>
        <p:nvSpPr>
          <p:cNvPr id="7" name="Slide Number Placeholder 6"/>
          <p:cNvSpPr>
            <a:spLocks noGrp="1"/>
          </p:cNvSpPr>
          <p:nvPr>
            <p:ph type="sldNum" sz="quarter" idx="5"/>
          </p:nvPr>
        </p:nvSpPr>
        <p:spPr>
          <a:xfrm>
            <a:off x="3894505" y="9500961"/>
            <a:ext cx="2979368" cy="501878"/>
          </a:xfrm>
          <a:prstGeom prst="rect">
            <a:avLst/>
          </a:prstGeom>
        </p:spPr>
        <p:txBody>
          <a:bodyPr vert="horz" lIns="92153" tIns="46077" rIns="92153" bIns="46077" rtlCol="0" anchor="b"/>
          <a:lstStyle>
            <a:lvl1pPr algn="r">
              <a:defRPr sz="1200"/>
            </a:lvl1pPr>
          </a:lstStyle>
          <a:p>
            <a:fld id="{44628CE0-C80A-F74F-8ADB-D8FBD37494DF}" type="slidenum">
              <a:rPr lang="en-US" smtClean="0"/>
              <a:t>‹#›</a:t>
            </a:fld>
            <a:endParaRPr lang="en-US"/>
          </a:p>
        </p:txBody>
      </p:sp>
    </p:spTree>
    <p:extLst>
      <p:ext uri="{BB962C8B-B14F-4D97-AF65-F5344CB8AC3E}">
        <p14:creationId xmlns:p14="http://schemas.microsoft.com/office/powerpoint/2010/main" val="2893787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 Diagonal Corner of Rectangle 9">
            <a:extLst>
              <a:ext uri="{FF2B5EF4-FFF2-40B4-BE49-F238E27FC236}">
                <a16:creationId xmlns:a16="http://schemas.microsoft.com/office/drawing/2014/main" id="{55DB46F2-7B92-5E4D-95BC-EE374D814FB5}"/>
              </a:ext>
            </a:extLst>
          </p:cNvPr>
          <p:cNvSpPr/>
          <p:nvPr userDrawn="1"/>
        </p:nvSpPr>
        <p:spPr>
          <a:xfrm>
            <a:off x="106017" y="126553"/>
            <a:ext cx="2054088" cy="594623"/>
          </a:xfrm>
          <a:prstGeom prst="round2DiagRect">
            <a:avLst>
              <a:gd name="adj1" fmla="val 50000"/>
              <a:gd name="adj2" fmla="val 50000"/>
            </a:avLst>
          </a:prstGeom>
          <a:solidFill>
            <a:srgbClr val="08539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AF8742-DAFE-DB44-A3F3-9A143BBFC08B}"/>
              </a:ext>
            </a:extLst>
          </p:cNvPr>
          <p:cNvSpPr>
            <a:spLocks noGrp="1"/>
          </p:cNvSpPr>
          <p:nvPr>
            <p:ph type="ctrTitle"/>
          </p:nvPr>
        </p:nvSpPr>
        <p:spPr>
          <a:xfrm>
            <a:off x="1524000" y="1122363"/>
            <a:ext cx="9144000" cy="2387600"/>
          </a:xfrm>
        </p:spPr>
        <p:txBody>
          <a:bodyPr anchor="b"/>
          <a:lstStyle>
            <a:lvl1pPr algn="ctr">
              <a:defRPr sz="6000">
                <a:solidFill>
                  <a:srgbClr val="085390"/>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5EAD76A0-F0B0-E74E-88A0-979B7AD6944A}"/>
              </a:ext>
            </a:extLst>
          </p:cNvPr>
          <p:cNvSpPr>
            <a:spLocks noGrp="1"/>
          </p:cNvSpPr>
          <p:nvPr>
            <p:ph type="subTitle" idx="1"/>
          </p:nvPr>
        </p:nvSpPr>
        <p:spPr>
          <a:xfrm>
            <a:off x="1524000" y="3602038"/>
            <a:ext cx="9144000" cy="1655762"/>
          </a:xfrm>
        </p:spPr>
        <p:txBody>
          <a:bodyPr/>
          <a:lstStyle>
            <a:lvl1pPr marL="0" indent="0" algn="ctr">
              <a:buNone/>
              <a:defRPr sz="2400">
                <a:solidFill>
                  <a:srgbClr val="08539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4" name="Date Placeholder 3">
            <a:extLst>
              <a:ext uri="{FF2B5EF4-FFF2-40B4-BE49-F238E27FC236}">
                <a16:creationId xmlns:a16="http://schemas.microsoft.com/office/drawing/2014/main" id="{433D532F-889D-F74B-BA1E-AE492DD4D78B}"/>
              </a:ext>
            </a:extLst>
          </p:cNvPr>
          <p:cNvSpPr>
            <a:spLocks noGrp="1"/>
          </p:cNvSpPr>
          <p:nvPr>
            <p:ph type="dt" sz="half" idx="10"/>
          </p:nvPr>
        </p:nvSpPr>
        <p:spPr/>
        <p:txBody>
          <a:bodyPr/>
          <a:lstStyle/>
          <a:p>
            <a:fld id="{15C70F4A-82A0-444F-983E-783F46349C87}" type="datetimeFigureOut">
              <a:rPr lang="en-US" smtClean="0"/>
              <a:t>3/23/2021</a:t>
            </a:fld>
            <a:endParaRPr lang="en-US"/>
          </a:p>
        </p:txBody>
      </p:sp>
      <p:sp>
        <p:nvSpPr>
          <p:cNvPr id="5" name="Footer Placeholder 4">
            <a:extLst>
              <a:ext uri="{FF2B5EF4-FFF2-40B4-BE49-F238E27FC236}">
                <a16:creationId xmlns:a16="http://schemas.microsoft.com/office/drawing/2014/main" id="{452574A0-29A8-AD4A-A3A7-98CF1E32D5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5BFB23-D30F-D741-88B7-3CD672C0FEFB}"/>
              </a:ext>
            </a:extLst>
          </p:cNvPr>
          <p:cNvSpPr>
            <a:spLocks noGrp="1"/>
          </p:cNvSpPr>
          <p:nvPr>
            <p:ph type="sldNum" sz="quarter" idx="12"/>
          </p:nvPr>
        </p:nvSpPr>
        <p:spPr/>
        <p:txBody>
          <a:bodyPr/>
          <a:lstStyle/>
          <a:p>
            <a:fld id="{5B29053A-1554-FA4C-9B78-2302F06B1413}" type="slidenum">
              <a:rPr lang="en-US" smtClean="0"/>
              <a:t>‹#›</a:t>
            </a:fld>
            <a:endParaRPr lang="en-US"/>
          </a:p>
        </p:txBody>
      </p:sp>
      <p:pic>
        <p:nvPicPr>
          <p:cNvPr id="9" name="Picture 8">
            <a:extLst>
              <a:ext uri="{FF2B5EF4-FFF2-40B4-BE49-F238E27FC236}">
                <a16:creationId xmlns:a16="http://schemas.microsoft.com/office/drawing/2014/main" id="{0BA58CB7-C2C3-A64D-BB67-E68021CD69BA}"/>
              </a:ext>
            </a:extLst>
          </p:cNvPr>
          <p:cNvPicPr>
            <a:picLocks noChangeAspect="1"/>
          </p:cNvPicPr>
          <p:nvPr userDrawn="1"/>
        </p:nvPicPr>
        <p:blipFill>
          <a:blip r:embed="rId2"/>
          <a:stretch>
            <a:fillRect/>
          </a:stretch>
        </p:blipFill>
        <p:spPr>
          <a:xfrm>
            <a:off x="246272" y="199973"/>
            <a:ext cx="1778000" cy="482600"/>
          </a:xfrm>
          <a:prstGeom prst="rect">
            <a:avLst/>
          </a:prstGeom>
        </p:spPr>
      </p:pic>
    </p:spTree>
    <p:extLst>
      <p:ext uri="{BB962C8B-B14F-4D97-AF65-F5344CB8AC3E}">
        <p14:creationId xmlns:p14="http://schemas.microsoft.com/office/powerpoint/2010/main" val="710171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AFFF2-EFCA-5041-9617-F01AB7A1BA5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9E53E99-4CC8-8C4F-83FB-B41D3AC7673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8BDD7C5-9AD5-F242-8E27-9103282EF407}"/>
              </a:ext>
            </a:extLst>
          </p:cNvPr>
          <p:cNvSpPr>
            <a:spLocks noGrp="1"/>
          </p:cNvSpPr>
          <p:nvPr>
            <p:ph type="dt" sz="half" idx="10"/>
          </p:nvPr>
        </p:nvSpPr>
        <p:spPr/>
        <p:txBody>
          <a:bodyPr/>
          <a:lstStyle/>
          <a:p>
            <a:fld id="{15C70F4A-82A0-444F-983E-783F46349C87}" type="datetimeFigureOut">
              <a:rPr lang="en-US" smtClean="0"/>
              <a:t>3/23/2021</a:t>
            </a:fld>
            <a:endParaRPr lang="en-US"/>
          </a:p>
        </p:txBody>
      </p:sp>
      <p:sp>
        <p:nvSpPr>
          <p:cNvPr id="5" name="Footer Placeholder 4">
            <a:extLst>
              <a:ext uri="{FF2B5EF4-FFF2-40B4-BE49-F238E27FC236}">
                <a16:creationId xmlns:a16="http://schemas.microsoft.com/office/drawing/2014/main" id="{4626EF2C-A013-F744-8EBF-C895480552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F4B552-8263-EC43-992A-25B8DA9E5C46}"/>
              </a:ext>
            </a:extLst>
          </p:cNvPr>
          <p:cNvSpPr>
            <a:spLocks noGrp="1"/>
          </p:cNvSpPr>
          <p:nvPr>
            <p:ph type="sldNum" sz="quarter" idx="12"/>
          </p:nvPr>
        </p:nvSpPr>
        <p:spPr/>
        <p:txBody>
          <a:bodyPr/>
          <a:lstStyle/>
          <a:p>
            <a:fld id="{5B29053A-1554-FA4C-9B78-2302F06B1413}" type="slidenum">
              <a:rPr lang="en-US" smtClean="0"/>
              <a:t>‹#›</a:t>
            </a:fld>
            <a:endParaRPr lang="en-US"/>
          </a:p>
        </p:txBody>
      </p:sp>
    </p:spTree>
    <p:extLst>
      <p:ext uri="{BB962C8B-B14F-4D97-AF65-F5344CB8AC3E}">
        <p14:creationId xmlns:p14="http://schemas.microsoft.com/office/powerpoint/2010/main" val="4102016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F62368-A0A2-4545-BA14-E6F9CE0709D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4C1DF30-6E81-7341-9BD6-07671FF8802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E1DD3F5-B6A1-3645-8EA4-8C4C13BBBB5E}"/>
              </a:ext>
            </a:extLst>
          </p:cNvPr>
          <p:cNvSpPr>
            <a:spLocks noGrp="1"/>
          </p:cNvSpPr>
          <p:nvPr>
            <p:ph type="dt" sz="half" idx="10"/>
          </p:nvPr>
        </p:nvSpPr>
        <p:spPr/>
        <p:txBody>
          <a:bodyPr/>
          <a:lstStyle/>
          <a:p>
            <a:fld id="{15C70F4A-82A0-444F-983E-783F46349C87}" type="datetimeFigureOut">
              <a:rPr lang="en-US" smtClean="0"/>
              <a:t>3/23/2021</a:t>
            </a:fld>
            <a:endParaRPr lang="en-US"/>
          </a:p>
        </p:txBody>
      </p:sp>
      <p:sp>
        <p:nvSpPr>
          <p:cNvPr id="5" name="Footer Placeholder 4">
            <a:extLst>
              <a:ext uri="{FF2B5EF4-FFF2-40B4-BE49-F238E27FC236}">
                <a16:creationId xmlns:a16="http://schemas.microsoft.com/office/drawing/2014/main" id="{BDEEA858-6680-DD4B-B7F2-85E248B5DE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BC75DD-65AA-5C43-A324-F3CD36FC2935}"/>
              </a:ext>
            </a:extLst>
          </p:cNvPr>
          <p:cNvSpPr>
            <a:spLocks noGrp="1"/>
          </p:cNvSpPr>
          <p:nvPr>
            <p:ph type="sldNum" sz="quarter" idx="12"/>
          </p:nvPr>
        </p:nvSpPr>
        <p:spPr/>
        <p:txBody>
          <a:bodyPr/>
          <a:lstStyle/>
          <a:p>
            <a:fld id="{5B29053A-1554-FA4C-9B78-2302F06B1413}" type="slidenum">
              <a:rPr lang="en-US" smtClean="0"/>
              <a:t>‹#›</a:t>
            </a:fld>
            <a:endParaRPr lang="en-US"/>
          </a:p>
        </p:txBody>
      </p:sp>
    </p:spTree>
    <p:extLst>
      <p:ext uri="{BB962C8B-B14F-4D97-AF65-F5344CB8AC3E}">
        <p14:creationId xmlns:p14="http://schemas.microsoft.com/office/powerpoint/2010/main" val="3969782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CE0B6-C9CB-8B4E-AF57-E901CFA015CE}"/>
              </a:ext>
            </a:extLst>
          </p:cNvPr>
          <p:cNvSpPr>
            <a:spLocks noGrp="1"/>
          </p:cNvSpPr>
          <p:nvPr>
            <p:ph type="title"/>
          </p:nvPr>
        </p:nvSpPr>
        <p:spPr/>
        <p:txBody>
          <a:bodyPr/>
          <a:lstStyle>
            <a:lvl1pPr>
              <a:defRPr>
                <a:solidFill>
                  <a:srgbClr val="085390"/>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ED17AC5E-1EEF-A84E-98A4-69326830F656}"/>
              </a:ext>
            </a:extLst>
          </p:cNvPr>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360A813E-C60F-7948-AE7E-258362C19B13}"/>
              </a:ext>
            </a:extLst>
          </p:cNvPr>
          <p:cNvSpPr>
            <a:spLocks noGrp="1"/>
          </p:cNvSpPr>
          <p:nvPr>
            <p:ph type="dt" sz="half" idx="10"/>
          </p:nvPr>
        </p:nvSpPr>
        <p:spPr/>
        <p:txBody>
          <a:bodyPr/>
          <a:lstStyle/>
          <a:p>
            <a:fld id="{15C70F4A-82A0-444F-983E-783F46349C87}" type="datetimeFigureOut">
              <a:rPr lang="en-US" smtClean="0"/>
              <a:t>3/23/2021</a:t>
            </a:fld>
            <a:endParaRPr lang="en-US"/>
          </a:p>
        </p:txBody>
      </p:sp>
      <p:sp>
        <p:nvSpPr>
          <p:cNvPr id="5" name="Footer Placeholder 4">
            <a:extLst>
              <a:ext uri="{FF2B5EF4-FFF2-40B4-BE49-F238E27FC236}">
                <a16:creationId xmlns:a16="http://schemas.microsoft.com/office/drawing/2014/main" id="{3CFFBAC5-BAF5-A749-B426-0C5E966070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8EDB74-A5AA-F647-9E29-A1921AF91CB0}"/>
              </a:ext>
            </a:extLst>
          </p:cNvPr>
          <p:cNvSpPr>
            <a:spLocks noGrp="1"/>
          </p:cNvSpPr>
          <p:nvPr>
            <p:ph type="sldNum" sz="quarter" idx="12"/>
          </p:nvPr>
        </p:nvSpPr>
        <p:spPr/>
        <p:txBody>
          <a:bodyPr/>
          <a:lstStyle/>
          <a:p>
            <a:fld id="{5B29053A-1554-FA4C-9B78-2302F06B1413}" type="slidenum">
              <a:rPr lang="en-US" smtClean="0"/>
              <a:t>‹#›</a:t>
            </a:fld>
            <a:endParaRPr lang="en-US"/>
          </a:p>
        </p:txBody>
      </p:sp>
    </p:spTree>
    <p:extLst>
      <p:ext uri="{BB962C8B-B14F-4D97-AF65-F5344CB8AC3E}">
        <p14:creationId xmlns:p14="http://schemas.microsoft.com/office/powerpoint/2010/main" val="3951417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54EC7-B12C-CD4F-8193-684E00B9B7C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5A769AD-4886-2B4D-98E7-8152F65E3B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241421D-701D-0E4A-9322-34AECA5C0C73}"/>
              </a:ext>
            </a:extLst>
          </p:cNvPr>
          <p:cNvSpPr>
            <a:spLocks noGrp="1"/>
          </p:cNvSpPr>
          <p:nvPr>
            <p:ph type="dt" sz="half" idx="10"/>
          </p:nvPr>
        </p:nvSpPr>
        <p:spPr/>
        <p:txBody>
          <a:bodyPr/>
          <a:lstStyle/>
          <a:p>
            <a:fld id="{15C70F4A-82A0-444F-983E-783F46349C87}" type="datetimeFigureOut">
              <a:rPr lang="en-US" smtClean="0"/>
              <a:t>3/23/2021</a:t>
            </a:fld>
            <a:endParaRPr lang="en-US"/>
          </a:p>
        </p:txBody>
      </p:sp>
      <p:sp>
        <p:nvSpPr>
          <p:cNvPr id="5" name="Footer Placeholder 4">
            <a:extLst>
              <a:ext uri="{FF2B5EF4-FFF2-40B4-BE49-F238E27FC236}">
                <a16:creationId xmlns:a16="http://schemas.microsoft.com/office/drawing/2014/main" id="{EFDC7495-0E72-3F40-9C7B-52FC250C5B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105E2B-1BCF-C741-B5D9-4B62D0B6F8DE}"/>
              </a:ext>
            </a:extLst>
          </p:cNvPr>
          <p:cNvSpPr>
            <a:spLocks noGrp="1"/>
          </p:cNvSpPr>
          <p:nvPr>
            <p:ph type="sldNum" sz="quarter" idx="12"/>
          </p:nvPr>
        </p:nvSpPr>
        <p:spPr/>
        <p:txBody>
          <a:bodyPr/>
          <a:lstStyle/>
          <a:p>
            <a:fld id="{5B29053A-1554-FA4C-9B78-2302F06B1413}" type="slidenum">
              <a:rPr lang="en-US" smtClean="0"/>
              <a:t>‹#›</a:t>
            </a:fld>
            <a:endParaRPr lang="en-US"/>
          </a:p>
        </p:txBody>
      </p:sp>
    </p:spTree>
    <p:extLst>
      <p:ext uri="{BB962C8B-B14F-4D97-AF65-F5344CB8AC3E}">
        <p14:creationId xmlns:p14="http://schemas.microsoft.com/office/powerpoint/2010/main" val="1554360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F65DC-55FC-E44D-8210-2B6102B29BA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237E2E0-EF88-EC45-AA86-445F8C17FEF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32B7EAE-D8C5-FB44-BBAA-B72A649D99E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E96B807-5769-4841-B3A2-B281D6811B48}"/>
              </a:ext>
            </a:extLst>
          </p:cNvPr>
          <p:cNvSpPr>
            <a:spLocks noGrp="1"/>
          </p:cNvSpPr>
          <p:nvPr>
            <p:ph type="dt" sz="half" idx="10"/>
          </p:nvPr>
        </p:nvSpPr>
        <p:spPr/>
        <p:txBody>
          <a:bodyPr/>
          <a:lstStyle/>
          <a:p>
            <a:fld id="{15C70F4A-82A0-444F-983E-783F46349C87}" type="datetimeFigureOut">
              <a:rPr lang="en-US" smtClean="0"/>
              <a:t>3/23/2021</a:t>
            </a:fld>
            <a:endParaRPr lang="en-US"/>
          </a:p>
        </p:txBody>
      </p:sp>
      <p:sp>
        <p:nvSpPr>
          <p:cNvPr id="6" name="Footer Placeholder 5">
            <a:extLst>
              <a:ext uri="{FF2B5EF4-FFF2-40B4-BE49-F238E27FC236}">
                <a16:creationId xmlns:a16="http://schemas.microsoft.com/office/drawing/2014/main" id="{7D86E358-35FE-4D49-A750-0BDA5FC267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811015-5B40-9A42-ABFD-9E95830E7E41}"/>
              </a:ext>
            </a:extLst>
          </p:cNvPr>
          <p:cNvSpPr>
            <a:spLocks noGrp="1"/>
          </p:cNvSpPr>
          <p:nvPr>
            <p:ph type="sldNum" sz="quarter" idx="12"/>
          </p:nvPr>
        </p:nvSpPr>
        <p:spPr/>
        <p:txBody>
          <a:bodyPr/>
          <a:lstStyle/>
          <a:p>
            <a:fld id="{5B29053A-1554-FA4C-9B78-2302F06B1413}" type="slidenum">
              <a:rPr lang="en-US" smtClean="0"/>
              <a:t>‹#›</a:t>
            </a:fld>
            <a:endParaRPr lang="en-US"/>
          </a:p>
        </p:txBody>
      </p:sp>
    </p:spTree>
    <p:extLst>
      <p:ext uri="{BB962C8B-B14F-4D97-AF65-F5344CB8AC3E}">
        <p14:creationId xmlns:p14="http://schemas.microsoft.com/office/powerpoint/2010/main" val="2623872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E4402-2386-A94F-A092-BE034025E4A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B7A3DDF-7E3E-B74D-8E12-61A87DE3A6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5E1B7CB-5D7C-1B43-BA22-98226E07058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913B09B-303E-BA48-96A9-1E002A8CC4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95AFF95-2750-504E-B163-05986F130E8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27BC21F5-EBE2-B147-B09E-F4E745B191A5}"/>
              </a:ext>
            </a:extLst>
          </p:cNvPr>
          <p:cNvSpPr>
            <a:spLocks noGrp="1"/>
          </p:cNvSpPr>
          <p:nvPr>
            <p:ph type="dt" sz="half" idx="10"/>
          </p:nvPr>
        </p:nvSpPr>
        <p:spPr/>
        <p:txBody>
          <a:bodyPr/>
          <a:lstStyle/>
          <a:p>
            <a:fld id="{15C70F4A-82A0-444F-983E-783F46349C87}" type="datetimeFigureOut">
              <a:rPr lang="en-US" smtClean="0"/>
              <a:t>3/23/2021</a:t>
            </a:fld>
            <a:endParaRPr lang="en-US"/>
          </a:p>
        </p:txBody>
      </p:sp>
      <p:sp>
        <p:nvSpPr>
          <p:cNvPr id="8" name="Footer Placeholder 7">
            <a:extLst>
              <a:ext uri="{FF2B5EF4-FFF2-40B4-BE49-F238E27FC236}">
                <a16:creationId xmlns:a16="http://schemas.microsoft.com/office/drawing/2014/main" id="{1692C963-6843-284E-A4C3-2DA10BD517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F5AE922-1C06-EA48-9276-86BC964D1147}"/>
              </a:ext>
            </a:extLst>
          </p:cNvPr>
          <p:cNvSpPr>
            <a:spLocks noGrp="1"/>
          </p:cNvSpPr>
          <p:nvPr>
            <p:ph type="sldNum" sz="quarter" idx="12"/>
          </p:nvPr>
        </p:nvSpPr>
        <p:spPr/>
        <p:txBody>
          <a:bodyPr/>
          <a:lstStyle/>
          <a:p>
            <a:fld id="{5B29053A-1554-FA4C-9B78-2302F06B1413}" type="slidenum">
              <a:rPr lang="en-US" smtClean="0"/>
              <a:t>‹#›</a:t>
            </a:fld>
            <a:endParaRPr lang="en-US"/>
          </a:p>
        </p:txBody>
      </p:sp>
    </p:spTree>
    <p:extLst>
      <p:ext uri="{BB962C8B-B14F-4D97-AF65-F5344CB8AC3E}">
        <p14:creationId xmlns:p14="http://schemas.microsoft.com/office/powerpoint/2010/main" val="3385179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143E6-1A6A-1243-A097-CAEFB371DC8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34D0729-F5FE-1347-BD25-EEEB7381DDCE}"/>
              </a:ext>
            </a:extLst>
          </p:cNvPr>
          <p:cNvSpPr>
            <a:spLocks noGrp="1"/>
          </p:cNvSpPr>
          <p:nvPr>
            <p:ph type="dt" sz="half" idx="10"/>
          </p:nvPr>
        </p:nvSpPr>
        <p:spPr/>
        <p:txBody>
          <a:bodyPr/>
          <a:lstStyle/>
          <a:p>
            <a:fld id="{15C70F4A-82A0-444F-983E-783F46349C87}" type="datetimeFigureOut">
              <a:rPr lang="en-US" smtClean="0"/>
              <a:t>3/23/2021</a:t>
            </a:fld>
            <a:endParaRPr lang="en-US"/>
          </a:p>
        </p:txBody>
      </p:sp>
      <p:sp>
        <p:nvSpPr>
          <p:cNvPr id="4" name="Footer Placeholder 3">
            <a:extLst>
              <a:ext uri="{FF2B5EF4-FFF2-40B4-BE49-F238E27FC236}">
                <a16:creationId xmlns:a16="http://schemas.microsoft.com/office/drawing/2014/main" id="{27122E67-DB66-CD4E-909A-F0D2DD572F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D2A125-3121-6440-83A5-6908E65F8154}"/>
              </a:ext>
            </a:extLst>
          </p:cNvPr>
          <p:cNvSpPr>
            <a:spLocks noGrp="1"/>
          </p:cNvSpPr>
          <p:nvPr>
            <p:ph type="sldNum" sz="quarter" idx="12"/>
          </p:nvPr>
        </p:nvSpPr>
        <p:spPr/>
        <p:txBody>
          <a:bodyPr/>
          <a:lstStyle/>
          <a:p>
            <a:fld id="{5B29053A-1554-FA4C-9B78-2302F06B1413}" type="slidenum">
              <a:rPr lang="en-US" smtClean="0"/>
              <a:t>‹#›</a:t>
            </a:fld>
            <a:endParaRPr lang="en-US"/>
          </a:p>
        </p:txBody>
      </p:sp>
    </p:spTree>
    <p:extLst>
      <p:ext uri="{BB962C8B-B14F-4D97-AF65-F5344CB8AC3E}">
        <p14:creationId xmlns:p14="http://schemas.microsoft.com/office/powerpoint/2010/main" val="3584020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1796B0-0028-FA4D-ADA2-74CD8E251B95}"/>
              </a:ext>
            </a:extLst>
          </p:cNvPr>
          <p:cNvSpPr>
            <a:spLocks noGrp="1"/>
          </p:cNvSpPr>
          <p:nvPr>
            <p:ph type="dt" sz="half" idx="10"/>
          </p:nvPr>
        </p:nvSpPr>
        <p:spPr/>
        <p:txBody>
          <a:bodyPr/>
          <a:lstStyle/>
          <a:p>
            <a:fld id="{15C70F4A-82A0-444F-983E-783F46349C87}" type="datetimeFigureOut">
              <a:rPr lang="en-US" smtClean="0"/>
              <a:t>3/23/2021</a:t>
            </a:fld>
            <a:endParaRPr lang="en-US"/>
          </a:p>
        </p:txBody>
      </p:sp>
      <p:sp>
        <p:nvSpPr>
          <p:cNvPr id="3" name="Footer Placeholder 2">
            <a:extLst>
              <a:ext uri="{FF2B5EF4-FFF2-40B4-BE49-F238E27FC236}">
                <a16:creationId xmlns:a16="http://schemas.microsoft.com/office/drawing/2014/main" id="{1395D36E-99CD-4449-956E-41DD1445A4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31D39AB-4374-D84B-A9E8-99E848B29DB6}"/>
              </a:ext>
            </a:extLst>
          </p:cNvPr>
          <p:cNvSpPr>
            <a:spLocks noGrp="1"/>
          </p:cNvSpPr>
          <p:nvPr>
            <p:ph type="sldNum" sz="quarter" idx="12"/>
          </p:nvPr>
        </p:nvSpPr>
        <p:spPr/>
        <p:txBody>
          <a:bodyPr/>
          <a:lstStyle/>
          <a:p>
            <a:fld id="{5B29053A-1554-FA4C-9B78-2302F06B1413}" type="slidenum">
              <a:rPr lang="en-US" smtClean="0"/>
              <a:t>‹#›</a:t>
            </a:fld>
            <a:endParaRPr lang="en-US"/>
          </a:p>
        </p:txBody>
      </p:sp>
    </p:spTree>
    <p:extLst>
      <p:ext uri="{BB962C8B-B14F-4D97-AF65-F5344CB8AC3E}">
        <p14:creationId xmlns:p14="http://schemas.microsoft.com/office/powerpoint/2010/main" val="4098204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787FD-3C78-8D4D-B1E0-C43535ED96A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5DDBED24-E7CD-9640-AFC0-E911C91101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157F02C-942B-E641-9164-CE360D94D9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A79DE60-B0EF-FE4D-B21F-C50B117521A3}"/>
              </a:ext>
            </a:extLst>
          </p:cNvPr>
          <p:cNvSpPr>
            <a:spLocks noGrp="1"/>
          </p:cNvSpPr>
          <p:nvPr>
            <p:ph type="dt" sz="half" idx="10"/>
          </p:nvPr>
        </p:nvSpPr>
        <p:spPr/>
        <p:txBody>
          <a:bodyPr/>
          <a:lstStyle/>
          <a:p>
            <a:fld id="{15C70F4A-82A0-444F-983E-783F46349C87}" type="datetimeFigureOut">
              <a:rPr lang="en-US" smtClean="0"/>
              <a:t>3/23/2021</a:t>
            </a:fld>
            <a:endParaRPr lang="en-US"/>
          </a:p>
        </p:txBody>
      </p:sp>
      <p:sp>
        <p:nvSpPr>
          <p:cNvPr id="6" name="Footer Placeholder 5">
            <a:extLst>
              <a:ext uri="{FF2B5EF4-FFF2-40B4-BE49-F238E27FC236}">
                <a16:creationId xmlns:a16="http://schemas.microsoft.com/office/drawing/2014/main" id="{39874DA9-8E9A-1145-B8F4-88FD412F3E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9DFB8E-370E-8747-AD3A-9B9483ABD6C0}"/>
              </a:ext>
            </a:extLst>
          </p:cNvPr>
          <p:cNvSpPr>
            <a:spLocks noGrp="1"/>
          </p:cNvSpPr>
          <p:nvPr>
            <p:ph type="sldNum" sz="quarter" idx="12"/>
          </p:nvPr>
        </p:nvSpPr>
        <p:spPr/>
        <p:txBody>
          <a:bodyPr/>
          <a:lstStyle/>
          <a:p>
            <a:fld id="{5B29053A-1554-FA4C-9B78-2302F06B1413}" type="slidenum">
              <a:rPr lang="en-US" smtClean="0"/>
              <a:t>‹#›</a:t>
            </a:fld>
            <a:endParaRPr lang="en-US"/>
          </a:p>
        </p:txBody>
      </p:sp>
    </p:spTree>
    <p:extLst>
      <p:ext uri="{BB962C8B-B14F-4D97-AF65-F5344CB8AC3E}">
        <p14:creationId xmlns:p14="http://schemas.microsoft.com/office/powerpoint/2010/main" val="4191067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26A08-7C70-A64A-97CF-EA45C91E386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03DC2DD0-0613-1345-A9AE-1D8BCD54E5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1D0F497-5533-8A40-B332-80AF2A533D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3E062DF-BF6F-5F4C-A45A-2F66D965E376}"/>
              </a:ext>
            </a:extLst>
          </p:cNvPr>
          <p:cNvSpPr>
            <a:spLocks noGrp="1"/>
          </p:cNvSpPr>
          <p:nvPr>
            <p:ph type="dt" sz="half" idx="10"/>
          </p:nvPr>
        </p:nvSpPr>
        <p:spPr/>
        <p:txBody>
          <a:bodyPr/>
          <a:lstStyle/>
          <a:p>
            <a:fld id="{15C70F4A-82A0-444F-983E-783F46349C87}" type="datetimeFigureOut">
              <a:rPr lang="en-US" smtClean="0"/>
              <a:t>3/23/2021</a:t>
            </a:fld>
            <a:endParaRPr lang="en-US"/>
          </a:p>
        </p:txBody>
      </p:sp>
      <p:sp>
        <p:nvSpPr>
          <p:cNvPr id="6" name="Footer Placeholder 5">
            <a:extLst>
              <a:ext uri="{FF2B5EF4-FFF2-40B4-BE49-F238E27FC236}">
                <a16:creationId xmlns:a16="http://schemas.microsoft.com/office/drawing/2014/main" id="{39291C6E-2E39-4143-B49C-097C7E46AB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9C41F1-822C-D346-90E9-86B82DA7AEB0}"/>
              </a:ext>
            </a:extLst>
          </p:cNvPr>
          <p:cNvSpPr>
            <a:spLocks noGrp="1"/>
          </p:cNvSpPr>
          <p:nvPr>
            <p:ph type="sldNum" sz="quarter" idx="12"/>
          </p:nvPr>
        </p:nvSpPr>
        <p:spPr/>
        <p:txBody>
          <a:bodyPr/>
          <a:lstStyle/>
          <a:p>
            <a:fld id="{5B29053A-1554-FA4C-9B78-2302F06B1413}" type="slidenum">
              <a:rPr lang="en-US" smtClean="0"/>
              <a:t>‹#›</a:t>
            </a:fld>
            <a:endParaRPr lang="en-US"/>
          </a:p>
        </p:txBody>
      </p:sp>
    </p:spTree>
    <p:extLst>
      <p:ext uri="{BB962C8B-B14F-4D97-AF65-F5344CB8AC3E}">
        <p14:creationId xmlns:p14="http://schemas.microsoft.com/office/powerpoint/2010/main" val="3920038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2F8BA6-50C8-4444-9072-90C97A10AC24}"/>
              </a:ext>
            </a:extLst>
          </p:cNvPr>
          <p:cNvSpPr>
            <a:spLocks noGrp="1"/>
          </p:cNvSpPr>
          <p:nvPr>
            <p:ph type="title"/>
          </p:nvPr>
        </p:nvSpPr>
        <p:spPr>
          <a:xfrm>
            <a:off x="410817" y="721176"/>
            <a:ext cx="10942983" cy="969512"/>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8E7011CC-FC5C-5C4F-978B-9DBA19FF58D1}"/>
              </a:ext>
            </a:extLst>
          </p:cNvPr>
          <p:cNvSpPr>
            <a:spLocks noGrp="1"/>
          </p:cNvSpPr>
          <p:nvPr>
            <p:ph type="body" idx="1"/>
          </p:nvPr>
        </p:nvSpPr>
        <p:spPr>
          <a:xfrm>
            <a:off x="410817" y="1825625"/>
            <a:ext cx="10942983"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47F0B3B9-04EF-434E-8A02-7C822A5B1E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C70F4A-82A0-444F-983E-783F46349C87}" type="datetimeFigureOut">
              <a:rPr lang="en-US" smtClean="0"/>
              <a:t>3/23/2021</a:t>
            </a:fld>
            <a:endParaRPr lang="en-US"/>
          </a:p>
        </p:txBody>
      </p:sp>
      <p:sp>
        <p:nvSpPr>
          <p:cNvPr id="5" name="Footer Placeholder 4">
            <a:extLst>
              <a:ext uri="{FF2B5EF4-FFF2-40B4-BE49-F238E27FC236}">
                <a16:creationId xmlns:a16="http://schemas.microsoft.com/office/drawing/2014/main" id="{2045D1DA-5F23-FB45-9BA4-2A08C130C8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ACFF8D0-C364-F74C-A636-53D86B768A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29053A-1554-FA4C-9B78-2302F06B1413}" type="slidenum">
              <a:rPr lang="en-US" smtClean="0"/>
              <a:t>‹#›</a:t>
            </a:fld>
            <a:endParaRPr lang="en-US"/>
          </a:p>
        </p:txBody>
      </p:sp>
      <p:sp>
        <p:nvSpPr>
          <p:cNvPr id="7" name="Round Diagonal Corner of Rectangle 6">
            <a:extLst>
              <a:ext uri="{FF2B5EF4-FFF2-40B4-BE49-F238E27FC236}">
                <a16:creationId xmlns:a16="http://schemas.microsoft.com/office/drawing/2014/main" id="{21EB9CB6-7EC0-A94B-914F-67B5B57A2B4F}"/>
              </a:ext>
            </a:extLst>
          </p:cNvPr>
          <p:cNvSpPr/>
          <p:nvPr userDrawn="1"/>
        </p:nvSpPr>
        <p:spPr>
          <a:xfrm>
            <a:off x="106017" y="126553"/>
            <a:ext cx="2054088" cy="594623"/>
          </a:xfrm>
          <a:prstGeom prst="round2DiagRect">
            <a:avLst>
              <a:gd name="adj1" fmla="val 50000"/>
              <a:gd name="adj2" fmla="val 50000"/>
            </a:avLst>
          </a:prstGeom>
          <a:solidFill>
            <a:srgbClr val="08539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1CBD75FD-A172-9242-8B6E-A07D2144762D}"/>
              </a:ext>
            </a:extLst>
          </p:cNvPr>
          <p:cNvPicPr>
            <a:picLocks noChangeAspect="1"/>
          </p:cNvPicPr>
          <p:nvPr userDrawn="1"/>
        </p:nvPicPr>
        <p:blipFill>
          <a:blip r:embed="rId13"/>
          <a:stretch>
            <a:fillRect/>
          </a:stretch>
        </p:blipFill>
        <p:spPr>
          <a:xfrm>
            <a:off x="246272" y="199973"/>
            <a:ext cx="1778000" cy="482600"/>
          </a:xfrm>
          <a:prstGeom prst="rect">
            <a:avLst/>
          </a:prstGeom>
        </p:spPr>
      </p:pic>
      <p:sp>
        <p:nvSpPr>
          <p:cNvPr id="9" name="Rectangle 8">
            <a:extLst>
              <a:ext uri="{FF2B5EF4-FFF2-40B4-BE49-F238E27FC236}">
                <a16:creationId xmlns:a16="http://schemas.microsoft.com/office/drawing/2014/main" id="{9400E033-341D-2F4C-882C-11071A0F14D1}"/>
              </a:ext>
            </a:extLst>
          </p:cNvPr>
          <p:cNvSpPr/>
          <p:nvPr userDrawn="1"/>
        </p:nvSpPr>
        <p:spPr>
          <a:xfrm>
            <a:off x="0" y="6635335"/>
            <a:ext cx="12192000" cy="251792"/>
          </a:xfrm>
          <a:prstGeom prst="rect">
            <a:avLst/>
          </a:prstGeom>
          <a:solidFill>
            <a:srgbClr val="0853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79478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rgbClr val="308CD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8539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8539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8539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8539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8539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B6DA-1903-A34D-97D6-87B94865BD6F}"/>
              </a:ext>
            </a:extLst>
          </p:cNvPr>
          <p:cNvSpPr>
            <a:spLocks noGrp="1"/>
          </p:cNvSpPr>
          <p:nvPr>
            <p:ph type="ctrTitle"/>
          </p:nvPr>
        </p:nvSpPr>
        <p:spPr/>
        <p:txBody>
          <a:bodyPr>
            <a:normAutofit/>
          </a:bodyPr>
          <a:lstStyle/>
          <a:p>
            <a:r>
              <a:rPr lang="en-US" dirty="0"/>
              <a:t>End of personal tax year planning</a:t>
            </a:r>
          </a:p>
        </p:txBody>
      </p:sp>
    </p:spTree>
    <p:extLst>
      <p:ext uri="{BB962C8B-B14F-4D97-AF65-F5344CB8AC3E}">
        <p14:creationId xmlns:p14="http://schemas.microsoft.com/office/powerpoint/2010/main" val="2795772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FACE1-C4AF-470A-BF2E-C69DE0C2C032}"/>
              </a:ext>
            </a:extLst>
          </p:cNvPr>
          <p:cNvSpPr>
            <a:spLocks noGrp="1"/>
          </p:cNvSpPr>
          <p:nvPr>
            <p:ph type="title"/>
          </p:nvPr>
        </p:nvSpPr>
        <p:spPr/>
        <p:txBody>
          <a:bodyPr/>
          <a:lstStyle/>
          <a:p>
            <a:r>
              <a:rPr lang="en-GB" dirty="0"/>
              <a:t>Tax at higher rate</a:t>
            </a:r>
          </a:p>
        </p:txBody>
      </p:sp>
      <p:sp>
        <p:nvSpPr>
          <p:cNvPr id="3" name="Content Placeholder 2">
            <a:extLst>
              <a:ext uri="{FF2B5EF4-FFF2-40B4-BE49-F238E27FC236}">
                <a16:creationId xmlns:a16="http://schemas.microsoft.com/office/drawing/2014/main" id="{E65B68A7-3493-4D56-88EB-DEE083153000}"/>
              </a:ext>
            </a:extLst>
          </p:cNvPr>
          <p:cNvSpPr>
            <a:spLocks noGrp="1"/>
          </p:cNvSpPr>
          <p:nvPr>
            <p:ph idx="1"/>
          </p:nvPr>
        </p:nvSpPr>
        <p:spPr/>
        <p:txBody>
          <a:bodyPr/>
          <a:lstStyle/>
          <a:p>
            <a:r>
              <a:rPr lang="en-GB" dirty="0"/>
              <a:t>If you have income between £50 – 99,999 then you will be paying tax at 32.5% personally</a:t>
            </a:r>
          </a:p>
          <a:p>
            <a:r>
              <a:rPr lang="en-GB" dirty="0"/>
              <a:t>If your income sits in the unfortunate £100 – 125,000 then you will actually be paying around 65% in combined tax due to the loss of your personal allowance</a:t>
            </a:r>
          </a:p>
          <a:p>
            <a:r>
              <a:rPr lang="en-GB" dirty="0"/>
              <a:t>If your income is over £150,000 then you will be incurring 38.1% in personal tax + corporation tax on profits</a:t>
            </a:r>
          </a:p>
          <a:p>
            <a:pPr marL="0" indent="0">
              <a:buNone/>
            </a:pPr>
            <a:r>
              <a:rPr lang="en-GB" dirty="0"/>
              <a:t>There are ways to try and claw some of this back…</a:t>
            </a:r>
          </a:p>
        </p:txBody>
      </p:sp>
    </p:spTree>
    <p:extLst>
      <p:ext uri="{BB962C8B-B14F-4D97-AF65-F5344CB8AC3E}">
        <p14:creationId xmlns:p14="http://schemas.microsoft.com/office/powerpoint/2010/main" val="2521926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36E16-4B5B-4090-88CA-4A234DBE8F5B}"/>
              </a:ext>
            </a:extLst>
          </p:cNvPr>
          <p:cNvSpPr>
            <a:spLocks noGrp="1"/>
          </p:cNvSpPr>
          <p:nvPr>
            <p:ph type="title"/>
          </p:nvPr>
        </p:nvSpPr>
        <p:spPr/>
        <p:txBody>
          <a:bodyPr/>
          <a:lstStyle/>
          <a:p>
            <a:r>
              <a:rPr lang="en-GB" dirty="0"/>
              <a:t>Personal tax planning</a:t>
            </a:r>
          </a:p>
        </p:txBody>
      </p:sp>
      <p:sp>
        <p:nvSpPr>
          <p:cNvPr id="3" name="Content Placeholder 2">
            <a:extLst>
              <a:ext uri="{FF2B5EF4-FFF2-40B4-BE49-F238E27FC236}">
                <a16:creationId xmlns:a16="http://schemas.microsoft.com/office/drawing/2014/main" id="{D94CF4F4-B550-4AEA-A96C-06111C646912}"/>
              </a:ext>
            </a:extLst>
          </p:cNvPr>
          <p:cNvSpPr>
            <a:spLocks noGrp="1"/>
          </p:cNvSpPr>
          <p:nvPr>
            <p:ph idx="1"/>
          </p:nvPr>
        </p:nvSpPr>
        <p:spPr/>
        <p:txBody>
          <a:bodyPr/>
          <a:lstStyle/>
          <a:p>
            <a:r>
              <a:rPr lang="en-GB" dirty="0"/>
              <a:t>Look at personal pension payments for any years income outside of your business, that have suffered PAYE. Tax offsetting could be anywhere from 20-40%</a:t>
            </a:r>
          </a:p>
          <a:p>
            <a:r>
              <a:rPr lang="en-GB" dirty="0"/>
              <a:t>Look at SEIS and EIS investments to reclaim tax charged under self-assessment, and these investments can help you to reclaim 30-50% of tax paid</a:t>
            </a:r>
          </a:p>
          <a:p>
            <a:r>
              <a:rPr lang="en-GB" dirty="0"/>
              <a:t>Seek to draw only what you need from the business and use Entrepreneur Relief when closing the company down paying no more than 10% in personal tax</a:t>
            </a:r>
          </a:p>
          <a:p>
            <a:r>
              <a:rPr lang="en-GB" dirty="0"/>
              <a:t>Lifetime gifting of up to £3,000 per annum for IHT purposes</a:t>
            </a:r>
          </a:p>
          <a:p>
            <a:endParaRPr lang="en-GB" dirty="0"/>
          </a:p>
        </p:txBody>
      </p:sp>
    </p:spTree>
    <p:extLst>
      <p:ext uri="{BB962C8B-B14F-4D97-AF65-F5344CB8AC3E}">
        <p14:creationId xmlns:p14="http://schemas.microsoft.com/office/powerpoint/2010/main" val="2403988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62D67-EAB0-4957-9ED1-BDCB60CF91C8}"/>
              </a:ext>
            </a:extLst>
          </p:cNvPr>
          <p:cNvSpPr>
            <a:spLocks noGrp="1"/>
          </p:cNvSpPr>
          <p:nvPr>
            <p:ph type="title"/>
          </p:nvPr>
        </p:nvSpPr>
        <p:spPr/>
        <p:txBody>
          <a:bodyPr/>
          <a:lstStyle/>
          <a:p>
            <a:r>
              <a:rPr lang="en-GB" dirty="0"/>
              <a:t>Married couples	</a:t>
            </a:r>
          </a:p>
        </p:txBody>
      </p:sp>
      <p:sp>
        <p:nvSpPr>
          <p:cNvPr id="3" name="Content Placeholder 2">
            <a:extLst>
              <a:ext uri="{FF2B5EF4-FFF2-40B4-BE49-F238E27FC236}">
                <a16:creationId xmlns:a16="http://schemas.microsoft.com/office/drawing/2014/main" id="{FE270EE9-725C-4FF1-9D20-DCC09CCAA88F}"/>
              </a:ext>
            </a:extLst>
          </p:cNvPr>
          <p:cNvSpPr>
            <a:spLocks noGrp="1"/>
          </p:cNvSpPr>
          <p:nvPr>
            <p:ph idx="1"/>
          </p:nvPr>
        </p:nvSpPr>
        <p:spPr/>
        <p:txBody>
          <a:bodyPr/>
          <a:lstStyle/>
          <a:p>
            <a:r>
              <a:rPr lang="en-GB" dirty="0"/>
              <a:t>You could consider allocating some shares within the business to a partner (contact to discuss) </a:t>
            </a:r>
          </a:p>
          <a:p>
            <a:r>
              <a:rPr lang="en-GB" dirty="0"/>
              <a:t>You could consider transferring assets as an interspousal gift so that a lower taxed person can use their Capital gains tax allowance and lower rate band</a:t>
            </a:r>
          </a:p>
        </p:txBody>
      </p:sp>
    </p:spTree>
    <p:extLst>
      <p:ext uri="{BB962C8B-B14F-4D97-AF65-F5344CB8AC3E}">
        <p14:creationId xmlns:p14="http://schemas.microsoft.com/office/powerpoint/2010/main" val="1104432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EIS tax overview</a:t>
            </a:r>
          </a:p>
        </p:txBody>
      </p:sp>
      <p:sp>
        <p:nvSpPr>
          <p:cNvPr id="3" name="Content Placeholder 2"/>
          <p:cNvSpPr>
            <a:spLocks noGrp="1"/>
          </p:cNvSpPr>
          <p:nvPr>
            <p:ph idx="1"/>
          </p:nvPr>
        </p:nvSpPr>
        <p:spPr>
          <a:xfrm>
            <a:off x="410817" y="1690688"/>
            <a:ext cx="10942983" cy="4486275"/>
          </a:xfrm>
        </p:spPr>
        <p:txBody>
          <a:bodyPr>
            <a:normAutofit fontScale="55000" lnSpcReduction="20000"/>
          </a:bodyPr>
          <a:lstStyle/>
          <a:p>
            <a:endParaRPr lang="en-GB" sz="1400" dirty="0"/>
          </a:p>
          <a:p>
            <a:pPr>
              <a:buFontTx/>
              <a:buChar char="-"/>
            </a:pPr>
            <a:r>
              <a:rPr lang="en-GB" dirty="0"/>
              <a:t>Example 1: EIS tax relief when your investment increases in value</a:t>
            </a:r>
          </a:p>
          <a:p>
            <a:pPr marL="0" indent="0">
              <a:buNone/>
            </a:pPr>
            <a:r>
              <a:rPr lang="en-GB" dirty="0"/>
              <a:t>The business you invest in performs well and triples in value over the course of 3 years, after which you sell your shares:</a:t>
            </a:r>
          </a:p>
          <a:p>
            <a:pPr>
              <a:buFontTx/>
              <a:buChar char="-"/>
            </a:pPr>
            <a:r>
              <a:rPr lang="en-GB" dirty="0"/>
              <a:t>Your initial investment = £20,000</a:t>
            </a:r>
          </a:p>
          <a:p>
            <a:pPr>
              <a:buFontTx/>
              <a:buChar char="-"/>
            </a:pPr>
            <a:r>
              <a:rPr lang="en-GB" dirty="0"/>
              <a:t>Income tax relief (30% of your investment) = £6,000</a:t>
            </a:r>
          </a:p>
          <a:p>
            <a:pPr>
              <a:buFontTx/>
              <a:buChar char="-"/>
            </a:pPr>
            <a:r>
              <a:rPr lang="en-GB" dirty="0"/>
              <a:t>Your investment returns (after 3 years) = £60,000</a:t>
            </a:r>
          </a:p>
          <a:p>
            <a:pPr>
              <a:buFontTx/>
              <a:buChar char="-"/>
            </a:pPr>
            <a:r>
              <a:rPr lang="en-GB" dirty="0"/>
              <a:t>Capital gains tax (on the sale of shares) = £0</a:t>
            </a:r>
          </a:p>
          <a:p>
            <a:pPr>
              <a:buFontTx/>
              <a:buChar char="-"/>
            </a:pPr>
            <a:r>
              <a:rPr lang="en-GB" dirty="0"/>
              <a:t>Total returns = £66,000</a:t>
            </a:r>
          </a:p>
          <a:p>
            <a:pPr>
              <a:buFontTx/>
              <a:buChar char="-"/>
            </a:pPr>
            <a:r>
              <a:rPr lang="en-GB" dirty="0"/>
              <a:t>Example 2: EIS tax relief when your investment stays the same value</a:t>
            </a:r>
          </a:p>
          <a:p>
            <a:pPr marL="0" indent="0">
              <a:buNone/>
            </a:pPr>
            <a:r>
              <a:rPr lang="en-GB" dirty="0"/>
              <a:t>The business you invest in stays the same value over the course of 3 years, after which you sell your shares:</a:t>
            </a:r>
          </a:p>
          <a:p>
            <a:pPr>
              <a:buFontTx/>
              <a:buChar char="-"/>
            </a:pPr>
            <a:r>
              <a:rPr lang="en-GB" dirty="0"/>
              <a:t>Your initial investment = £20,000</a:t>
            </a:r>
          </a:p>
          <a:p>
            <a:pPr>
              <a:buFontTx/>
              <a:buChar char="-"/>
            </a:pPr>
            <a:r>
              <a:rPr lang="en-GB" dirty="0"/>
              <a:t>Income tax relief (30% of your investment) = £6,000</a:t>
            </a:r>
          </a:p>
          <a:p>
            <a:pPr>
              <a:buFontTx/>
              <a:buChar char="-"/>
            </a:pPr>
            <a:r>
              <a:rPr lang="en-GB" dirty="0"/>
              <a:t>Your investment returns (after 3 years) = £20,000</a:t>
            </a:r>
          </a:p>
          <a:p>
            <a:pPr>
              <a:buFontTx/>
              <a:buChar char="-"/>
            </a:pPr>
            <a:r>
              <a:rPr lang="en-GB" dirty="0"/>
              <a:t>Capital gains tax (on the sale of shares) = £0</a:t>
            </a:r>
          </a:p>
          <a:p>
            <a:pPr>
              <a:buFontTx/>
              <a:buChar char="-"/>
            </a:pPr>
            <a:r>
              <a:rPr lang="en-GB" dirty="0"/>
              <a:t>Total returns = £26,000</a:t>
            </a:r>
          </a:p>
          <a:p>
            <a:pPr marL="0" indent="0">
              <a:buNone/>
            </a:pPr>
            <a:endParaRPr lang="en-GB" dirty="0"/>
          </a:p>
        </p:txBody>
      </p:sp>
    </p:spTree>
    <p:extLst>
      <p:ext uri="{BB962C8B-B14F-4D97-AF65-F5344CB8AC3E}">
        <p14:creationId xmlns:p14="http://schemas.microsoft.com/office/powerpoint/2010/main" val="1730349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fade">
                                      <p:cBhvr>
                                        <p:cTn id="70" dur="1000"/>
                                        <p:tgtEl>
                                          <p:spTgt spid="3">
                                            <p:txEl>
                                              <p:pRg st="10" end="10"/>
                                            </p:txEl>
                                          </p:spTgt>
                                        </p:tgtEl>
                                      </p:cBhvr>
                                    </p:animEffect>
                                    <p:anim calcmode="lin" valueType="num">
                                      <p:cBhvr>
                                        <p:cTn id="7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Effect transition="in" filter="fade">
                                      <p:cBhvr>
                                        <p:cTn id="77" dur="1000"/>
                                        <p:tgtEl>
                                          <p:spTgt spid="3">
                                            <p:txEl>
                                              <p:pRg st="11" end="11"/>
                                            </p:txEl>
                                          </p:spTgt>
                                        </p:tgtEl>
                                      </p:cBhvr>
                                    </p:animEffect>
                                    <p:anim calcmode="lin" valueType="num">
                                      <p:cBhvr>
                                        <p:cTn id="7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2" end="12"/>
                                            </p:txEl>
                                          </p:spTgt>
                                        </p:tgtEl>
                                        <p:attrNameLst>
                                          <p:attrName>style.visibility</p:attrName>
                                        </p:attrNameLst>
                                      </p:cBhvr>
                                      <p:to>
                                        <p:strVal val="visible"/>
                                      </p:to>
                                    </p:set>
                                    <p:animEffect transition="in" filter="fade">
                                      <p:cBhvr>
                                        <p:cTn id="84" dur="1000"/>
                                        <p:tgtEl>
                                          <p:spTgt spid="3">
                                            <p:txEl>
                                              <p:pRg st="12" end="12"/>
                                            </p:txEl>
                                          </p:spTgt>
                                        </p:tgtEl>
                                      </p:cBhvr>
                                    </p:animEffect>
                                    <p:anim calcmode="lin" valueType="num">
                                      <p:cBhvr>
                                        <p:cTn id="8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Effect transition="in" filter="fade">
                                      <p:cBhvr>
                                        <p:cTn id="91" dur="1000"/>
                                        <p:tgtEl>
                                          <p:spTgt spid="3">
                                            <p:txEl>
                                              <p:pRg st="13" end="13"/>
                                            </p:txEl>
                                          </p:spTgt>
                                        </p:tgtEl>
                                      </p:cBhvr>
                                    </p:animEffect>
                                    <p:anim calcmode="lin" valueType="num">
                                      <p:cBhvr>
                                        <p:cTn id="92"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3">
                                            <p:txEl>
                                              <p:pRg st="14" end="14"/>
                                            </p:txEl>
                                          </p:spTgt>
                                        </p:tgtEl>
                                        <p:attrNameLst>
                                          <p:attrName>style.visibility</p:attrName>
                                        </p:attrNameLst>
                                      </p:cBhvr>
                                      <p:to>
                                        <p:strVal val="visible"/>
                                      </p:to>
                                    </p:set>
                                    <p:animEffect transition="in" filter="fade">
                                      <p:cBhvr>
                                        <p:cTn id="98" dur="1000"/>
                                        <p:tgtEl>
                                          <p:spTgt spid="3">
                                            <p:txEl>
                                              <p:pRg st="14" end="14"/>
                                            </p:txEl>
                                          </p:spTgt>
                                        </p:tgtEl>
                                      </p:cBhvr>
                                    </p:animEffect>
                                    <p:anim calcmode="lin" valueType="num">
                                      <p:cBhvr>
                                        <p:cTn id="99"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100"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20271-6D30-4004-B01C-904C11EFF22C}"/>
              </a:ext>
            </a:extLst>
          </p:cNvPr>
          <p:cNvSpPr>
            <a:spLocks noGrp="1"/>
          </p:cNvSpPr>
          <p:nvPr>
            <p:ph type="title"/>
          </p:nvPr>
        </p:nvSpPr>
        <p:spPr/>
        <p:txBody>
          <a:bodyPr/>
          <a:lstStyle/>
          <a:p>
            <a:r>
              <a:rPr lang="en-GB" dirty="0"/>
              <a:t>Zak Dean of Roaring Pride Ventures</a:t>
            </a:r>
          </a:p>
        </p:txBody>
      </p:sp>
      <p:sp>
        <p:nvSpPr>
          <p:cNvPr id="3" name="Content Placeholder 2">
            <a:extLst>
              <a:ext uri="{FF2B5EF4-FFF2-40B4-BE49-F238E27FC236}">
                <a16:creationId xmlns:a16="http://schemas.microsoft.com/office/drawing/2014/main" id="{385CBC5A-6C49-4696-B542-2ECBAEA62FE5}"/>
              </a:ext>
            </a:extLst>
          </p:cNvPr>
          <p:cNvSpPr>
            <a:spLocks noGrp="1"/>
          </p:cNvSpPr>
          <p:nvPr>
            <p:ph idx="1"/>
          </p:nvPr>
        </p:nvSpPr>
        <p:spPr/>
        <p:txBody>
          <a:bodyPr/>
          <a:lstStyle/>
          <a:p>
            <a:r>
              <a:rPr lang="en-GB" dirty="0"/>
              <a:t>EIS planning for those who like tax free investing, but over a shorter time horizon than pension funding</a:t>
            </a:r>
          </a:p>
        </p:txBody>
      </p:sp>
    </p:spTree>
    <p:extLst>
      <p:ext uri="{BB962C8B-B14F-4D97-AF65-F5344CB8AC3E}">
        <p14:creationId xmlns:p14="http://schemas.microsoft.com/office/powerpoint/2010/main" val="3031750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81591-6283-4EC6-A31F-B4D0A55FBB28}"/>
              </a:ext>
            </a:extLst>
          </p:cNvPr>
          <p:cNvSpPr>
            <a:spLocks noGrp="1"/>
          </p:cNvSpPr>
          <p:nvPr>
            <p:ph type="title"/>
          </p:nvPr>
        </p:nvSpPr>
        <p:spPr/>
        <p:txBody>
          <a:bodyPr/>
          <a:lstStyle/>
          <a:p>
            <a:r>
              <a:rPr lang="en-GB" dirty="0"/>
              <a:t>Q&amp;A	</a:t>
            </a:r>
          </a:p>
        </p:txBody>
      </p:sp>
      <p:sp>
        <p:nvSpPr>
          <p:cNvPr id="3" name="Content Placeholder 2">
            <a:extLst>
              <a:ext uri="{FF2B5EF4-FFF2-40B4-BE49-F238E27FC236}">
                <a16:creationId xmlns:a16="http://schemas.microsoft.com/office/drawing/2014/main" id="{391226ED-99A9-44D1-B0D0-BD2E7C647839}"/>
              </a:ext>
            </a:extLst>
          </p:cNvPr>
          <p:cNvSpPr>
            <a:spLocks noGrp="1"/>
          </p:cNvSpPr>
          <p:nvPr>
            <p:ph idx="1"/>
          </p:nvPr>
        </p:nvSpPr>
        <p:spPr/>
        <p:txBody>
          <a:bodyPr/>
          <a:lstStyle/>
          <a:p>
            <a:r>
              <a:rPr lang="en-GB" dirty="0"/>
              <a:t>David Hughes</a:t>
            </a:r>
          </a:p>
          <a:p>
            <a:r>
              <a:rPr lang="en-GB" dirty="0"/>
              <a:t>07970 318729</a:t>
            </a:r>
          </a:p>
          <a:p>
            <a:r>
              <a:rPr lang="en-GB" dirty="0"/>
              <a:t>D.hughes@rodliffeaccounting.com</a:t>
            </a:r>
          </a:p>
        </p:txBody>
      </p:sp>
    </p:spTree>
    <p:extLst>
      <p:ext uri="{BB962C8B-B14F-4D97-AF65-F5344CB8AC3E}">
        <p14:creationId xmlns:p14="http://schemas.microsoft.com/office/powerpoint/2010/main" val="2901834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5EE9E-0D75-42DD-8097-1F4B481B82DD}"/>
              </a:ext>
            </a:extLst>
          </p:cNvPr>
          <p:cNvSpPr>
            <a:spLocks noGrp="1"/>
          </p:cNvSpPr>
          <p:nvPr>
            <p:ph type="title"/>
          </p:nvPr>
        </p:nvSpPr>
        <p:spPr/>
        <p:txBody>
          <a:bodyPr/>
          <a:lstStyle/>
          <a:p>
            <a:r>
              <a:rPr lang="en-GB" dirty="0"/>
              <a:t>Agenda</a:t>
            </a:r>
          </a:p>
        </p:txBody>
      </p:sp>
      <p:sp>
        <p:nvSpPr>
          <p:cNvPr id="3" name="Content Placeholder 2">
            <a:extLst>
              <a:ext uri="{FF2B5EF4-FFF2-40B4-BE49-F238E27FC236}">
                <a16:creationId xmlns:a16="http://schemas.microsoft.com/office/drawing/2014/main" id="{468D2246-2209-4789-B381-6209C96C56D3}"/>
              </a:ext>
            </a:extLst>
          </p:cNvPr>
          <p:cNvSpPr>
            <a:spLocks noGrp="1"/>
          </p:cNvSpPr>
          <p:nvPr>
            <p:ph idx="1"/>
          </p:nvPr>
        </p:nvSpPr>
        <p:spPr/>
        <p:txBody>
          <a:bodyPr>
            <a:normAutofit fontScale="77500" lnSpcReduction="20000"/>
          </a:bodyPr>
          <a:lstStyle/>
          <a:p>
            <a:pPr marL="342900" lvl="0" indent="-342900">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Basic initial planning</a:t>
            </a:r>
          </a:p>
          <a:p>
            <a:pPr marL="342900" lvl="0" indent="-342900">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Higher rate bands and tax overview</a:t>
            </a:r>
          </a:p>
          <a:p>
            <a:pPr marL="342900" lvl="0" indent="-342900">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Company planning </a:t>
            </a:r>
          </a:p>
          <a:p>
            <a:pPr marL="342900" lvl="0" indent="-342900">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Business Property relief</a:t>
            </a:r>
          </a:p>
          <a:p>
            <a:pPr marL="342900" lvl="0" indent="-342900">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Research &amp; Development</a:t>
            </a:r>
          </a:p>
          <a:p>
            <a:pPr marL="342900" lvl="0" indent="-342900">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Pension funding</a:t>
            </a:r>
          </a:p>
          <a:p>
            <a:pPr marL="342900" lvl="0" indent="-342900">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COVID related spending and allowance</a:t>
            </a:r>
          </a:p>
          <a:p>
            <a:pPr marL="342900" lvl="0" indent="-342900">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Higher rate tax</a:t>
            </a:r>
          </a:p>
          <a:p>
            <a:pPr marL="342900" lvl="0" indent="-342900">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Personal planning</a:t>
            </a:r>
          </a:p>
          <a:p>
            <a:pPr marL="342900" lvl="0" indent="-342900">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Married couple planning</a:t>
            </a:r>
          </a:p>
          <a:p>
            <a:pPr marL="342900" lvl="0" indent="-342900">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EIS and planning</a:t>
            </a:r>
          </a:p>
          <a:p>
            <a:pPr marL="342900" lvl="0" indent="-342900">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Q&amp;A</a:t>
            </a:r>
          </a:p>
          <a:p>
            <a:endParaRPr lang="en-GB" dirty="0"/>
          </a:p>
        </p:txBody>
      </p:sp>
    </p:spTree>
    <p:extLst>
      <p:ext uri="{BB962C8B-B14F-4D97-AF65-F5344CB8AC3E}">
        <p14:creationId xmlns:p14="http://schemas.microsoft.com/office/powerpoint/2010/main" val="3402549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16C083-7175-0E4E-854F-71E93B3C1A45}"/>
              </a:ext>
            </a:extLst>
          </p:cNvPr>
          <p:cNvSpPr>
            <a:spLocks noGrp="1"/>
          </p:cNvSpPr>
          <p:nvPr>
            <p:ph idx="1"/>
          </p:nvPr>
        </p:nvSpPr>
        <p:spPr>
          <a:xfrm>
            <a:off x="397565" y="1056998"/>
            <a:ext cx="11396870" cy="5191401"/>
          </a:xfrm>
        </p:spPr>
        <p:txBody>
          <a:bodyPr wrap="square">
            <a:noAutofit/>
          </a:bodyPr>
          <a:lstStyle/>
          <a:p>
            <a:pPr marL="0" indent="0">
              <a:buNone/>
            </a:pPr>
            <a:r>
              <a:rPr lang="en-GB" sz="2000" b="1" u="sng" dirty="0"/>
              <a:t>General ‘basic’ tax planning</a:t>
            </a:r>
          </a:p>
          <a:p>
            <a:pPr marL="0" indent="0">
              <a:buNone/>
            </a:pPr>
            <a:endParaRPr lang="en-GB" sz="2000" dirty="0"/>
          </a:p>
          <a:p>
            <a:pPr marL="0" indent="0">
              <a:buNone/>
            </a:pPr>
            <a:r>
              <a:rPr lang="en-GB" sz="2000" dirty="0"/>
              <a:t>Salary</a:t>
            </a:r>
          </a:p>
          <a:p>
            <a:r>
              <a:rPr lang="en-GB" sz="2000" dirty="0"/>
              <a:t>£735 per month (£8,820)</a:t>
            </a:r>
          </a:p>
          <a:p>
            <a:endParaRPr lang="en-GB" sz="2000" dirty="0"/>
          </a:p>
          <a:p>
            <a:pPr marL="0" indent="0">
              <a:buNone/>
            </a:pPr>
            <a:r>
              <a:rPr lang="en-GB" sz="2000" dirty="0"/>
              <a:t>Dividend</a:t>
            </a:r>
          </a:p>
          <a:p>
            <a:r>
              <a:rPr lang="en-GB" sz="2000" dirty="0"/>
              <a:t>£2,000 tax free</a:t>
            </a:r>
          </a:p>
          <a:p>
            <a:r>
              <a:rPr lang="en-GB" sz="2000" dirty="0"/>
              <a:t>£1,750 further dividend to utilise the lower rate tax allowance (taxed @ 19% CT)</a:t>
            </a:r>
          </a:p>
          <a:p>
            <a:pPr marL="0" indent="0">
              <a:buNone/>
            </a:pPr>
            <a:endParaRPr lang="en-GB" sz="2000" dirty="0"/>
          </a:p>
          <a:p>
            <a:pPr marL="0" indent="0">
              <a:buNone/>
            </a:pPr>
            <a:r>
              <a:rPr lang="en-GB" sz="2000" dirty="0"/>
              <a:t>Expenses</a:t>
            </a:r>
          </a:p>
          <a:p>
            <a:r>
              <a:rPr lang="en-GB" sz="2000" dirty="0"/>
              <a:t>Use of home office - £4 per week (£208)</a:t>
            </a:r>
          </a:p>
          <a:p>
            <a:r>
              <a:rPr lang="en-GB" sz="2000" dirty="0"/>
              <a:t>Staff entertainment - £300 per annum</a:t>
            </a:r>
          </a:p>
          <a:p>
            <a:pPr marL="0" indent="0">
              <a:buNone/>
            </a:pPr>
            <a:endParaRPr lang="en-GB" sz="2000" dirty="0"/>
          </a:p>
          <a:p>
            <a:endParaRPr lang="en-GB" sz="2000" dirty="0"/>
          </a:p>
          <a:p>
            <a:pPr>
              <a:spcBef>
                <a:spcPts val="400"/>
              </a:spcBef>
            </a:pPr>
            <a:endParaRPr lang="en-GB" sz="2000" dirty="0"/>
          </a:p>
          <a:p>
            <a:pPr marL="0" indent="0">
              <a:spcBef>
                <a:spcPts val="2200"/>
              </a:spcBef>
              <a:buNone/>
            </a:pPr>
            <a:endParaRPr lang="en-GB" dirty="0"/>
          </a:p>
          <a:p>
            <a:pPr>
              <a:spcBef>
                <a:spcPts val="400"/>
              </a:spcBef>
            </a:pPr>
            <a:endParaRPr lang="en-US" sz="2000" dirty="0"/>
          </a:p>
          <a:p>
            <a:endParaRPr lang="en-US" sz="2000" dirty="0"/>
          </a:p>
        </p:txBody>
      </p:sp>
    </p:spTree>
    <p:extLst>
      <p:ext uri="{BB962C8B-B14F-4D97-AF65-F5344CB8AC3E}">
        <p14:creationId xmlns:p14="http://schemas.microsoft.com/office/powerpoint/2010/main" val="2533393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1000"/>
                                        <p:tgtEl>
                                          <p:spTgt spid="3">
                                            <p:txEl>
                                              <p:pRg st="10" end="10"/>
                                            </p:txEl>
                                          </p:spTgt>
                                        </p:tgtEl>
                                      </p:cBhvr>
                                    </p:animEffect>
                                    <p:anim calcmode="lin" valueType="num">
                                      <p:cBhvr>
                                        <p:cTn id="5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animEffect transition="in" filter="fade">
                                      <p:cBhvr>
                                        <p:cTn id="63" dur="1000"/>
                                        <p:tgtEl>
                                          <p:spTgt spid="3">
                                            <p:txEl>
                                              <p:pRg st="11" end="11"/>
                                            </p:txEl>
                                          </p:spTgt>
                                        </p:tgtEl>
                                      </p:cBhvr>
                                    </p:animEffect>
                                    <p:anim calcmode="lin" valueType="num">
                                      <p:cBhvr>
                                        <p:cTn id="64"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Higher rate tax planning</a:t>
            </a:r>
          </a:p>
        </p:txBody>
      </p:sp>
      <p:sp>
        <p:nvSpPr>
          <p:cNvPr id="3" name="Content Placeholder 2"/>
          <p:cNvSpPr>
            <a:spLocks noGrp="1"/>
          </p:cNvSpPr>
          <p:nvPr>
            <p:ph idx="1"/>
          </p:nvPr>
        </p:nvSpPr>
        <p:spPr/>
        <p:txBody>
          <a:bodyPr>
            <a:normAutofit fontScale="85000" lnSpcReduction="20000"/>
          </a:bodyPr>
          <a:lstStyle/>
          <a:p>
            <a:r>
              <a:rPr lang="en-GB" sz="1400" b="1" dirty="0"/>
              <a:t>£50,270 1</a:t>
            </a:r>
            <a:r>
              <a:rPr lang="en-GB" sz="1400" b="1" baseline="30000" dirty="0"/>
              <a:t>st</a:t>
            </a:r>
            <a:r>
              <a:rPr lang="en-GB" sz="1400" b="1" dirty="0"/>
              <a:t> threshold </a:t>
            </a:r>
            <a:r>
              <a:rPr lang="en-GB" sz="1400" dirty="0"/>
              <a:t>- </a:t>
            </a:r>
          </a:p>
          <a:p>
            <a:pPr marL="0" indent="0">
              <a:buNone/>
            </a:pPr>
            <a:r>
              <a:rPr lang="en-GB" sz="1400" dirty="0"/>
              <a:t>£8,820 salary + £2,000 tax free dividend + £39,180 further ‘taxed dividend’ @ 7.5%</a:t>
            </a:r>
          </a:p>
          <a:p>
            <a:pPr marL="0" indent="0">
              <a:buNone/>
            </a:pPr>
            <a:endParaRPr lang="en-GB" sz="1400" dirty="0"/>
          </a:p>
          <a:p>
            <a:pPr marL="0" indent="0">
              <a:buNone/>
            </a:pPr>
            <a:r>
              <a:rPr lang="en-GB" sz="1400" dirty="0"/>
              <a:t>Total personal tax would be £2,657 per annum</a:t>
            </a:r>
          </a:p>
          <a:p>
            <a:pPr marL="0" indent="0">
              <a:buNone/>
            </a:pPr>
            <a:endParaRPr lang="en-GB" sz="1400" dirty="0"/>
          </a:p>
          <a:p>
            <a:r>
              <a:rPr lang="en-GB" sz="1400" b="1" dirty="0"/>
              <a:t>£99,999 2</a:t>
            </a:r>
            <a:r>
              <a:rPr lang="en-GB" sz="1400" b="1" baseline="30000" dirty="0"/>
              <a:t>nd</a:t>
            </a:r>
            <a:r>
              <a:rPr lang="en-GB" sz="1400" b="1" dirty="0"/>
              <a:t> threshold </a:t>
            </a:r>
            <a:r>
              <a:rPr lang="en-GB" sz="1400" dirty="0"/>
              <a:t>– </a:t>
            </a:r>
          </a:p>
          <a:p>
            <a:pPr marL="0" indent="0">
              <a:buNone/>
            </a:pPr>
            <a:r>
              <a:rPr lang="en-GB" sz="1400" dirty="0"/>
              <a:t>£8,820 salary + £2,000 tax free dividend + £39,180 dividend taxed @ 7.5% and dividends thereafter taxed at 32.5% </a:t>
            </a:r>
          </a:p>
          <a:p>
            <a:pPr marL="0" indent="0">
              <a:buNone/>
            </a:pPr>
            <a:endParaRPr lang="en-GB" sz="1400" dirty="0"/>
          </a:p>
          <a:p>
            <a:pPr marL="0" indent="0">
              <a:buNone/>
            </a:pPr>
            <a:r>
              <a:rPr lang="en-GB" sz="1400" dirty="0"/>
              <a:t>Total personal tax would be £18,839 per annum</a:t>
            </a:r>
          </a:p>
          <a:p>
            <a:pPr marL="0" indent="0">
              <a:buNone/>
            </a:pPr>
            <a:endParaRPr lang="en-GB" sz="1400" dirty="0"/>
          </a:p>
          <a:p>
            <a:r>
              <a:rPr lang="en-GB" sz="1400" b="1" dirty="0"/>
              <a:t>£149,999 3</a:t>
            </a:r>
            <a:r>
              <a:rPr lang="en-GB" sz="1400" b="1" baseline="30000" dirty="0"/>
              <a:t>rd</a:t>
            </a:r>
            <a:r>
              <a:rPr lang="en-GB" sz="1400" b="1" dirty="0"/>
              <a:t> threshold </a:t>
            </a:r>
            <a:r>
              <a:rPr lang="en-GB" sz="1400" dirty="0"/>
              <a:t>- </a:t>
            </a:r>
          </a:p>
          <a:p>
            <a:pPr marL="0" indent="0">
              <a:buNone/>
            </a:pPr>
            <a:r>
              <a:rPr lang="en-GB" sz="1400" dirty="0"/>
              <a:t>£8,820 salary + £2,000 tax free dividend + £39,180 dividend taxed @ 7.5% and dividends thereafter taxed at 32.5% </a:t>
            </a:r>
          </a:p>
          <a:p>
            <a:pPr marL="0" indent="0">
              <a:buNone/>
            </a:pPr>
            <a:endParaRPr lang="en-GB" sz="1400" dirty="0"/>
          </a:p>
          <a:p>
            <a:pPr marL="0" indent="0">
              <a:buNone/>
            </a:pPr>
            <a:r>
              <a:rPr lang="en-GB" sz="1400" dirty="0"/>
              <a:t>Total personal tax would be £40,363</a:t>
            </a:r>
          </a:p>
          <a:p>
            <a:pPr marL="0" indent="0">
              <a:buNone/>
            </a:pPr>
            <a:endParaRPr lang="en-GB" sz="1400" dirty="0"/>
          </a:p>
          <a:p>
            <a:r>
              <a:rPr lang="en-GB" sz="1400" b="1" dirty="0"/>
              <a:t>£150,000 4</a:t>
            </a:r>
            <a:r>
              <a:rPr lang="en-GB" sz="1400" b="1" baseline="30000" dirty="0"/>
              <a:t>th</a:t>
            </a:r>
            <a:r>
              <a:rPr lang="en-GB" sz="1400" b="1" dirty="0"/>
              <a:t> threshold – </a:t>
            </a:r>
          </a:p>
          <a:p>
            <a:pPr marL="0" indent="0">
              <a:buNone/>
            </a:pPr>
            <a:r>
              <a:rPr lang="en-GB" sz="1400" dirty="0"/>
              <a:t>and above is just a world of 45%+ pain and if you are in this band please do consider some of the planning we will come onto</a:t>
            </a:r>
          </a:p>
          <a:p>
            <a:pPr marL="0" indent="0">
              <a:buNone/>
            </a:pPr>
            <a:endParaRPr lang="en-GB" sz="1400" dirty="0"/>
          </a:p>
          <a:p>
            <a:endParaRPr lang="en-GB" sz="1600" dirty="0"/>
          </a:p>
          <a:p>
            <a:pPr marL="0" indent="0">
              <a:buNone/>
            </a:pPr>
            <a:endParaRPr lang="en-GB" sz="1600"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218947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fade">
                                      <p:cBhvr>
                                        <p:cTn id="49" dur="1000"/>
                                        <p:tgtEl>
                                          <p:spTgt spid="3">
                                            <p:txEl>
                                              <p:pRg st="10" end="10"/>
                                            </p:txEl>
                                          </p:spTgt>
                                        </p:tgtEl>
                                      </p:cBhvr>
                                    </p:animEffect>
                                    <p:anim calcmode="lin" valueType="num">
                                      <p:cBhvr>
                                        <p:cTn id="5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fade">
                                      <p:cBhvr>
                                        <p:cTn id="56" dur="1000"/>
                                        <p:tgtEl>
                                          <p:spTgt spid="3">
                                            <p:txEl>
                                              <p:pRg st="11" end="11"/>
                                            </p:txEl>
                                          </p:spTgt>
                                        </p:tgtEl>
                                      </p:cBhvr>
                                    </p:animEffect>
                                    <p:anim calcmode="lin" valueType="num">
                                      <p:cBhvr>
                                        <p:cTn id="5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animEffect transition="in" filter="fade">
                                      <p:cBhvr>
                                        <p:cTn id="63" dur="1000"/>
                                        <p:tgtEl>
                                          <p:spTgt spid="3">
                                            <p:txEl>
                                              <p:pRg st="13" end="13"/>
                                            </p:txEl>
                                          </p:spTgt>
                                        </p:tgtEl>
                                      </p:cBhvr>
                                    </p:animEffect>
                                    <p:anim calcmode="lin" valueType="num">
                                      <p:cBhvr>
                                        <p:cTn id="64"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5" end="15"/>
                                            </p:txEl>
                                          </p:spTgt>
                                        </p:tgtEl>
                                        <p:attrNameLst>
                                          <p:attrName>style.visibility</p:attrName>
                                        </p:attrNameLst>
                                      </p:cBhvr>
                                      <p:to>
                                        <p:strVal val="visible"/>
                                      </p:to>
                                    </p:set>
                                    <p:animEffect transition="in" filter="fade">
                                      <p:cBhvr>
                                        <p:cTn id="70" dur="1000"/>
                                        <p:tgtEl>
                                          <p:spTgt spid="3">
                                            <p:txEl>
                                              <p:pRg st="15" end="15"/>
                                            </p:txEl>
                                          </p:spTgt>
                                        </p:tgtEl>
                                      </p:cBhvr>
                                    </p:animEffect>
                                    <p:anim calcmode="lin" valueType="num">
                                      <p:cBhvr>
                                        <p:cTn id="71"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6" end="16"/>
                                            </p:txEl>
                                          </p:spTgt>
                                        </p:tgtEl>
                                        <p:attrNameLst>
                                          <p:attrName>style.visibility</p:attrName>
                                        </p:attrNameLst>
                                      </p:cBhvr>
                                      <p:to>
                                        <p:strVal val="visible"/>
                                      </p:to>
                                    </p:set>
                                    <p:animEffect transition="in" filter="fade">
                                      <p:cBhvr>
                                        <p:cTn id="77" dur="1000"/>
                                        <p:tgtEl>
                                          <p:spTgt spid="3">
                                            <p:txEl>
                                              <p:pRg st="16" end="16"/>
                                            </p:txEl>
                                          </p:spTgt>
                                        </p:tgtEl>
                                      </p:cBhvr>
                                    </p:animEffect>
                                    <p:anim calcmode="lin" valueType="num">
                                      <p:cBhvr>
                                        <p:cTn id="78"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Company tax planning</a:t>
            </a:r>
          </a:p>
        </p:txBody>
      </p:sp>
      <p:sp>
        <p:nvSpPr>
          <p:cNvPr id="3" name="Content Placeholder 2"/>
          <p:cNvSpPr>
            <a:spLocks noGrp="1"/>
          </p:cNvSpPr>
          <p:nvPr>
            <p:ph idx="1"/>
          </p:nvPr>
        </p:nvSpPr>
        <p:spPr/>
        <p:txBody>
          <a:bodyPr>
            <a:normAutofit fontScale="77500" lnSpcReduction="20000"/>
          </a:bodyPr>
          <a:lstStyle/>
          <a:p>
            <a:pPr>
              <a:spcAft>
                <a:spcPts val="0"/>
              </a:spcAft>
            </a:pPr>
            <a:r>
              <a:rPr lang="en-GB" dirty="0"/>
              <a:t>Utilise salaries to reduce the Corporation tax</a:t>
            </a:r>
          </a:p>
          <a:p>
            <a:pPr>
              <a:spcAft>
                <a:spcPts val="0"/>
              </a:spcAft>
            </a:pPr>
            <a:r>
              <a:rPr lang="en-GB" dirty="0"/>
              <a:t>Ensure all legitimate expenses are claimed, in the event you have questions about expenses please let your Accountant know or email after the session</a:t>
            </a:r>
          </a:p>
          <a:p>
            <a:pPr>
              <a:spcAft>
                <a:spcPts val="0"/>
              </a:spcAft>
            </a:pPr>
            <a:r>
              <a:rPr lang="en-GB" dirty="0"/>
              <a:t>Consider adding in ‘non tax paying’ family members that can work for you within the business using £8,820 in tax free salary </a:t>
            </a:r>
          </a:p>
          <a:p>
            <a:pPr>
              <a:spcAft>
                <a:spcPts val="0"/>
              </a:spcAft>
            </a:pPr>
            <a:r>
              <a:rPr lang="en-GB" dirty="0"/>
              <a:t>To reduce the tax on profits consider investing in a Pension, as this goes direct to your pension funds without suffering Corporate tax</a:t>
            </a:r>
          </a:p>
          <a:p>
            <a:pPr>
              <a:spcAft>
                <a:spcPts val="0"/>
              </a:spcAft>
            </a:pPr>
            <a:r>
              <a:rPr lang="en-GB" dirty="0"/>
              <a:t>Buy any assets that the business may need to ensure the use of Capital allowances and tax efficient use of funds</a:t>
            </a:r>
          </a:p>
          <a:p>
            <a:pPr>
              <a:spcAft>
                <a:spcPts val="0"/>
              </a:spcAft>
            </a:pPr>
            <a:r>
              <a:rPr lang="en-GB" dirty="0"/>
              <a:t>If buying expensive equipment you may qualify for the 130% super allowance to offset against your company tax (company cars do not qualify)</a:t>
            </a:r>
          </a:p>
          <a:p>
            <a:pPr>
              <a:spcAft>
                <a:spcPts val="0"/>
              </a:spcAft>
            </a:pPr>
            <a:r>
              <a:rPr lang="en-GB" dirty="0"/>
              <a:t>Trading losses can now be carried back 3 years, please let us know if you want to review this within your business planning</a:t>
            </a:r>
          </a:p>
          <a:p>
            <a:pPr>
              <a:spcAft>
                <a:spcPts val="0"/>
              </a:spcAft>
            </a:pPr>
            <a:r>
              <a:rPr lang="en-GB" dirty="0"/>
              <a:t>Consider business diversification and move funds to an SPV (contact me for more details)</a:t>
            </a:r>
          </a:p>
        </p:txBody>
      </p:sp>
    </p:spTree>
    <p:extLst>
      <p:ext uri="{BB962C8B-B14F-4D97-AF65-F5344CB8AC3E}">
        <p14:creationId xmlns:p14="http://schemas.microsoft.com/office/powerpoint/2010/main" val="249751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F6679-2B91-42B3-8A2D-FBAA9968A51A}"/>
              </a:ext>
            </a:extLst>
          </p:cNvPr>
          <p:cNvSpPr>
            <a:spLocks noGrp="1"/>
          </p:cNvSpPr>
          <p:nvPr>
            <p:ph type="title"/>
          </p:nvPr>
        </p:nvSpPr>
        <p:spPr/>
        <p:txBody>
          <a:bodyPr/>
          <a:lstStyle/>
          <a:p>
            <a:r>
              <a:rPr lang="en-GB" dirty="0"/>
              <a:t>Business property relief</a:t>
            </a:r>
          </a:p>
        </p:txBody>
      </p:sp>
      <p:sp>
        <p:nvSpPr>
          <p:cNvPr id="3" name="Content Placeholder 2">
            <a:extLst>
              <a:ext uri="{FF2B5EF4-FFF2-40B4-BE49-F238E27FC236}">
                <a16:creationId xmlns:a16="http://schemas.microsoft.com/office/drawing/2014/main" id="{14B43016-CD85-4840-B0EC-194D2CA48196}"/>
              </a:ext>
            </a:extLst>
          </p:cNvPr>
          <p:cNvSpPr>
            <a:spLocks noGrp="1"/>
          </p:cNvSpPr>
          <p:nvPr>
            <p:ph idx="1"/>
          </p:nvPr>
        </p:nvSpPr>
        <p:spPr/>
        <p:txBody>
          <a:bodyPr>
            <a:normAutofit fontScale="92500" lnSpcReduction="20000"/>
          </a:bodyPr>
          <a:lstStyle/>
          <a:p>
            <a:r>
              <a:rPr lang="en-GB" dirty="0"/>
              <a:t>Business Relief reduces the value of a business or its assets when working out how much Inheritance Tax has to be paid.  Any ownership of a business, or share of a business, is included in the estate for Inheritance Tax purposes.</a:t>
            </a:r>
          </a:p>
          <a:p>
            <a:endParaRPr lang="en-GB" dirty="0"/>
          </a:p>
          <a:p>
            <a:r>
              <a:rPr lang="en-GB" dirty="0"/>
              <a:t>You can get Business Relief of either 50% or 100% on some of an estate’s business assets, which can be passed on:</a:t>
            </a:r>
          </a:p>
          <a:p>
            <a:endParaRPr lang="en-GB" dirty="0"/>
          </a:p>
          <a:p>
            <a:pPr marL="0" indent="0">
              <a:buNone/>
            </a:pPr>
            <a:r>
              <a:rPr lang="en-GB" dirty="0"/>
              <a:t> - while the owner is still alive</a:t>
            </a:r>
          </a:p>
          <a:p>
            <a:pPr marL="0" indent="0">
              <a:buNone/>
            </a:pPr>
            <a:r>
              <a:rPr lang="en-GB" dirty="0"/>
              <a:t>- as part of the will</a:t>
            </a:r>
          </a:p>
          <a:p>
            <a:r>
              <a:rPr lang="en-GB" dirty="0"/>
              <a:t>A number of conditions must be met in order to qualify for BPR and we can advise you on this and also support you with what further steps need to be taken to rectify the situation before the IHT event.</a:t>
            </a:r>
          </a:p>
        </p:txBody>
      </p:sp>
    </p:spTree>
    <p:extLst>
      <p:ext uri="{BB962C8B-B14F-4D97-AF65-F5344CB8AC3E}">
        <p14:creationId xmlns:p14="http://schemas.microsoft.com/office/powerpoint/2010/main" val="4290275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82482-AC5A-47AC-8CE8-DA3F737CBE47}"/>
              </a:ext>
            </a:extLst>
          </p:cNvPr>
          <p:cNvSpPr>
            <a:spLocks noGrp="1"/>
          </p:cNvSpPr>
          <p:nvPr>
            <p:ph type="title"/>
          </p:nvPr>
        </p:nvSpPr>
        <p:spPr/>
        <p:txBody>
          <a:bodyPr/>
          <a:lstStyle/>
          <a:p>
            <a:r>
              <a:rPr lang="en-GB" dirty="0"/>
              <a:t>Research &amp; Development</a:t>
            </a:r>
          </a:p>
        </p:txBody>
      </p:sp>
      <p:sp>
        <p:nvSpPr>
          <p:cNvPr id="3" name="Content Placeholder 2">
            <a:extLst>
              <a:ext uri="{FF2B5EF4-FFF2-40B4-BE49-F238E27FC236}">
                <a16:creationId xmlns:a16="http://schemas.microsoft.com/office/drawing/2014/main" id="{1179BAB0-58B2-4788-AD2A-9E56746F4A67}"/>
              </a:ext>
            </a:extLst>
          </p:cNvPr>
          <p:cNvSpPr>
            <a:spLocks noGrp="1"/>
          </p:cNvSpPr>
          <p:nvPr>
            <p:ph idx="1"/>
          </p:nvPr>
        </p:nvSpPr>
        <p:spPr/>
        <p:txBody>
          <a:bodyPr/>
          <a:lstStyle/>
          <a:p>
            <a:r>
              <a:rPr lang="en-GB" dirty="0"/>
              <a:t>Broadly speaking, your company or organisation can claim an additional 130% on qualifying R&amp;D costs if it undertook an R&amp;D project that seeks to achieve a 'scientific need'.  This includes an advancement in overall knowledge or capability in a field of science or technology through the resolution of scientific or technological uncertainty.   The definition of research and development is much wider than many people think.  You could therefore be eligible for an enhanced tax deduction and not realise it.</a:t>
            </a:r>
          </a:p>
        </p:txBody>
      </p:sp>
    </p:spTree>
    <p:extLst>
      <p:ext uri="{BB962C8B-B14F-4D97-AF65-F5344CB8AC3E}">
        <p14:creationId xmlns:p14="http://schemas.microsoft.com/office/powerpoint/2010/main" val="3863186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Pension funding</a:t>
            </a:r>
          </a:p>
        </p:txBody>
      </p:sp>
      <p:sp>
        <p:nvSpPr>
          <p:cNvPr id="3" name="Content Placeholder 2"/>
          <p:cNvSpPr>
            <a:spLocks noGrp="1"/>
          </p:cNvSpPr>
          <p:nvPr>
            <p:ph idx="1"/>
          </p:nvPr>
        </p:nvSpPr>
        <p:spPr/>
        <p:txBody>
          <a:bodyPr>
            <a:normAutofit/>
          </a:bodyPr>
          <a:lstStyle/>
          <a:p>
            <a:r>
              <a:rPr lang="en-GB" dirty="0"/>
              <a:t>You can invest up to £40,000 per annum into a pension and this would in turn save £7,600 in Corporate Tax</a:t>
            </a:r>
          </a:p>
          <a:p>
            <a:r>
              <a:rPr lang="en-GB" dirty="0"/>
              <a:t>You can consider something called Carry back/carry forward which allows you to use previously unused relief :-</a:t>
            </a:r>
          </a:p>
          <a:p>
            <a:pPr>
              <a:buFontTx/>
              <a:buChar char="-"/>
            </a:pPr>
            <a:r>
              <a:rPr lang="en-GB" dirty="0"/>
              <a:t>3 years plus the current year, with no funding during that time = £160,000 of contributions which could be invested and used to save 19% CT in the one year the investment is made = £30,400 tax saved</a:t>
            </a:r>
          </a:p>
          <a:p>
            <a:r>
              <a:rPr lang="en-GB" dirty="0"/>
              <a:t>You can invest for each employee or Director of the business (depending on their salary and prior contributions)</a:t>
            </a:r>
          </a:p>
        </p:txBody>
      </p:sp>
    </p:spTree>
    <p:extLst>
      <p:ext uri="{BB962C8B-B14F-4D97-AF65-F5344CB8AC3E}">
        <p14:creationId xmlns:p14="http://schemas.microsoft.com/office/powerpoint/2010/main" val="1133305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1A6FF-5FD3-4134-8F24-3701D289BF04}"/>
              </a:ext>
            </a:extLst>
          </p:cNvPr>
          <p:cNvSpPr>
            <a:spLocks noGrp="1"/>
          </p:cNvSpPr>
          <p:nvPr>
            <p:ph type="title"/>
          </p:nvPr>
        </p:nvSpPr>
        <p:spPr/>
        <p:txBody>
          <a:bodyPr/>
          <a:lstStyle/>
          <a:p>
            <a:r>
              <a:rPr lang="en-GB" dirty="0"/>
              <a:t>COVID </a:t>
            </a:r>
          </a:p>
        </p:txBody>
      </p:sp>
      <p:sp>
        <p:nvSpPr>
          <p:cNvPr id="3" name="Content Placeholder 2">
            <a:extLst>
              <a:ext uri="{FF2B5EF4-FFF2-40B4-BE49-F238E27FC236}">
                <a16:creationId xmlns:a16="http://schemas.microsoft.com/office/drawing/2014/main" id="{3BB932FA-7B0C-4D5E-B2E2-A2BFEFA6E94D}"/>
              </a:ext>
            </a:extLst>
          </p:cNvPr>
          <p:cNvSpPr>
            <a:spLocks noGrp="1"/>
          </p:cNvSpPr>
          <p:nvPr>
            <p:ph idx="1"/>
          </p:nvPr>
        </p:nvSpPr>
        <p:spPr/>
        <p:txBody>
          <a:bodyPr>
            <a:normAutofit/>
          </a:bodyPr>
          <a:lstStyle/>
          <a:p>
            <a:r>
              <a:rPr lang="en-GB" dirty="0"/>
              <a:t>HMRC has granted a huge new allowance (not) for everyone to claim for working at home</a:t>
            </a:r>
          </a:p>
          <a:p>
            <a:r>
              <a:rPr lang="en-GB" dirty="0"/>
              <a:t>This allows you to claim the costs of any new home office equipment to be claimed without being contested by them (desk, chair, cabinets etc)</a:t>
            </a:r>
          </a:p>
          <a:p>
            <a:r>
              <a:rPr lang="en-GB" dirty="0"/>
              <a:t>You can also still claim the proportional use of home office which if this exceeds the £4 per week then claim </a:t>
            </a:r>
          </a:p>
          <a:p>
            <a:pPr marL="0" indent="0">
              <a:buNone/>
            </a:pPr>
            <a:r>
              <a:rPr lang="en-GB" dirty="0"/>
              <a:t>i.e. £3,000 total cost of running the home, with 3 bedrooms, study, lounge and dining room (6 useable rooms) = £500 per room in total. In the event you spent 40% of the week working at home that would allow a claim of £200 per month as an amount to repay you and offset against the CT </a:t>
            </a:r>
          </a:p>
          <a:p>
            <a:endParaRPr lang="en-GB" dirty="0"/>
          </a:p>
          <a:p>
            <a:endParaRPr lang="en-GB" dirty="0"/>
          </a:p>
          <a:p>
            <a:endParaRPr lang="en-GB" dirty="0"/>
          </a:p>
        </p:txBody>
      </p:sp>
    </p:spTree>
    <p:extLst>
      <p:ext uri="{BB962C8B-B14F-4D97-AF65-F5344CB8AC3E}">
        <p14:creationId xmlns:p14="http://schemas.microsoft.com/office/powerpoint/2010/main" val="356191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2630</TotalTime>
  <Words>1327</Words>
  <Application>Microsoft Office PowerPoint</Application>
  <PresentationFormat>Widescreen</PresentationFormat>
  <Paragraphs>116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Symbol</vt:lpstr>
      <vt:lpstr>1_Office Theme</vt:lpstr>
      <vt:lpstr>End of personal tax year planning</vt:lpstr>
      <vt:lpstr>Agenda</vt:lpstr>
      <vt:lpstr>PowerPoint Presentation</vt:lpstr>
      <vt:lpstr>Higher rate tax planning</vt:lpstr>
      <vt:lpstr>Company tax planning</vt:lpstr>
      <vt:lpstr>Business property relief</vt:lpstr>
      <vt:lpstr>Research &amp; Development</vt:lpstr>
      <vt:lpstr>Pension funding</vt:lpstr>
      <vt:lpstr>COVID </vt:lpstr>
      <vt:lpstr>Tax at higher rate</vt:lpstr>
      <vt:lpstr>Personal tax planning</vt:lpstr>
      <vt:lpstr>Married couples </vt:lpstr>
      <vt:lpstr>EIS tax overview</vt:lpstr>
      <vt:lpstr>Zak Dean of Roaring Pride Ventures</vt:lpstr>
      <vt:lpstr>Q&amp;A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GRID Engage Limited  Wednesday 11 December 2019</dc:title>
  <dc:creator>Craig Joseph</dc:creator>
  <cp:lastModifiedBy>David Hughes</cp:lastModifiedBy>
  <cp:revision>33</cp:revision>
  <cp:lastPrinted>2020-06-04T07:43:45Z</cp:lastPrinted>
  <dcterms:created xsi:type="dcterms:W3CDTF">2019-12-09T21:54:04Z</dcterms:created>
  <dcterms:modified xsi:type="dcterms:W3CDTF">2021-03-23T14:48:56Z</dcterms:modified>
</cp:coreProperties>
</file>